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1" r:id="rId3"/>
    <p:sldMasterId id="2147483687" r:id="rId4"/>
  </p:sldMasterIdLst>
  <p:notesMasterIdLst>
    <p:notesMasterId r:id="rId24"/>
  </p:notesMasterIdLst>
  <p:handoutMasterIdLst>
    <p:handoutMasterId r:id="rId25"/>
  </p:handoutMasterIdLst>
  <p:sldIdLst>
    <p:sldId id="450" r:id="rId5"/>
    <p:sldId id="386" r:id="rId6"/>
    <p:sldId id="429" r:id="rId7"/>
    <p:sldId id="381" r:id="rId8"/>
    <p:sldId id="431" r:id="rId9"/>
    <p:sldId id="432" r:id="rId10"/>
    <p:sldId id="433" r:id="rId11"/>
    <p:sldId id="446" r:id="rId12"/>
    <p:sldId id="445" r:id="rId13"/>
    <p:sldId id="444" r:id="rId14"/>
    <p:sldId id="443" r:id="rId15"/>
    <p:sldId id="440" r:id="rId16"/>
    <p:sldId id="441" r:id="rId17"/>
    <p:sldId id="442" r:id="rId18"/>
    <p:sldId id="448" r:id="rId19"/>
    <p:sldId id="424" r:id="rId20"/>
    <p:sldId id="447" r:id="rId21"/>
    <p:sldId id="397" r:id="rId22"/>
    <p:sldId id="310" r:id="rId2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456" autoAdjust="0"/>
    <p:restoredTop sz="90377" autoAdjust="0"/>
  </p:normalViewPr>
  <p:slideViewPr>
    <p:cSldViewPr snapToGrid="0">
      <p:cViewPr varScale="1">
        <p:scale>
          <a:sx n="70" d="100"/>
          <a:sy n="70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BE853-0F2B-4233-88AA-981B48BF1D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F43569-5938-43EF-93BB-3EB6B83A4732}">
      <dgm:prSet phldrT="[Text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2400" dirty="0" smtClean="0"/>
            <a:t>Sponsor</a:t>
          </a:r>
          <a:endParaRPr lang="en-US" sz="2400" dirty="0"/>
        </a:p>
      </dgm:t>
    </dgm:pt>
    <dgm:pt modelId="{54896C1F-D747-4774-AB60-9F4791B2AF11}" type="parTrans" cxnId="{25D878D2-7C6B-493C-9AA9-8A3D48505A65}">
      <dgm:prSet/>
      <dgm:spPr/>
      <dgm:t>
        <a:bodyPr/>
        <a:lstStyle/>
        <a:p>
          <a:endParaRPr lang="en-US"/>
        </a:p>
      </dgm:t>
    </dgm:pt>
    <dgm:pt modelId="{EEBE4B47-752E-455E-94B3-32746CEBCA84}" type="sibTrans" cxnId="{25D878D2-7C6B-493C-9AA9-8A3D48505A65}">
      <dgm:prSet/>
      <dgm:spPr/>
      <dgm:t>
        <a:bodyPr/>
        <a:lstStyle/>
        <a:p>
          <a:endParaRPr lang="en-US"/>
        </a:p>
      </dgm:t>
    </dgm:pt>
    <dgm:pt modelId="{37A8B0F6-A21D-42B8-B68E-5F56B2665403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sz="1800" dirty="0" smtClean="0"/>
            <a:t>Sets up the </a:t>
          </a:r>
          <a:r>
            <a:rPr lang="en-US" sz="1800" dirty="0" err="1" smtClean="0"/>
            <a:t>InvIT</a:t>
          </a:r>
          <a:endParaRPr lang="en-US" sz="1800" dirty="0"/>
        </a:p>
      </dgm:t>
    </dgm:pt>
    <dgm:pt modelId="{3E50AF1B-85F2-44C2-AA9D-CCC8CA97A28F}" type="parTrans" cxnId="{E1BF4C45-710D-4A91-AE5D-C9E1FAAA31E7}">
      <dgm:prSet/>
      <dgm:spPr/>
      <dgm:t>
        <a:bodyPr/>
        <a:lstStyle/>
        <a:p>
          <a:endParaRPr lang="en-US"/>
        </a:p>
      </dgm:t>
    </dgm:pt>
    <dgm:pt modelId="{5A77A154-420A-4E89-9564-F395DE760A4B}" type="sibTrans" cxnId="{E1BF4C45-710D-4A91-AE5D-C9E1FAAA31E7}">
      <dgm:prSet/>
      <dgm:spPr/>
      <dgm:t>
        <a:bodyPr/>
        <a:lstStyle/>
        <a:p>
          <a:endParaRPr lang="en-US"/>
        </a:p>
      </dgm:t>
    </dgm:pt>
    <dgm:pt modelId="{9EF12A26-8BFE-43DB-9236-CDF415866404}">
      <dgm:prSet phldrT="[Text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2400" dirty="0" smtClean="0"/>
            <a:t>Trustee</a:t>
          </a:r>
          <a:endParaRPr lang="en-US" sz="2400" dirty="0"/>
        </a:p>
      </dgm:t>
    </dgm:pt>
    <dgm:pt modelId="{F48AF4A7-8AE2-45A4-A960-084B8BDBFAFB}" type="parTrans" cxnId="{398FE15D-6F50-438C-808A-186779049187}">
      <dgm:prSet/>
      <dgm:spPr/>
      <dgm:t>
        <a:bodyPr/>
        <a:lstStyle/>
        <a:p>
          <a:endParaRPr lang="en-US"/>
        </a:p>
      </dgm:t>
    </dgm:pt>
    <dgm:pt modelId="{38C90EF1-CF70-4451-A7C3-3AEC7939E1B8}" type="sibTrans" cxnId="{398FE15D-6F50-438C-808A-186779049187}">
      <dgm:prSet/>
      <dgm:spPr/>
      <dgm:t>
        <a:bodyPr/>
        <a:lstStyle/>
        <a:p>
          <a:endParaRPr lang="en-US"/>
        </a:p>
      </dgm:t>
    </dgm:pt>
    <dgm:pt modelId="{96CA1196-979D-4264-9D13-3BED6D2A3029}">
      <dgm:prSet phldrT="[Text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2400" dirty="0" smtClean="0"/>
            <a:t>Investment Manager</a:t>
          </a:r>
          <a:endParaRPr lang="en-US" sz="2400" dirty="0"/>
        </a:p>
      </dgm:t>
    </dgm:pt>
    <dgm:pt modelId="{7FCC01E6-4AEC-4254-890A-1A5C3AA2C590}" type="sibTrans" cxnId="{60752F22-7D62-4325-9EB0-7FB329CBB727}">
      <dgm:prSet/>
      <dgm:spPr/>
      <dgm:t>
        <a:bodyPr/>
        <a:lstStyle/>
        <a:p>
          <a:endParaRPr lang="en-US"/>
        </a:p>
      </dgm:t>
    </dgm:pt>
    <dgm:pt modelId="{46F25FAE-7D57-4EFF-BC95-31B501418BC0}" type="parTrans" cxnId="{60752F22-7D62-4325-9EB0-7FB329CBB727}">
      <dgm:prSet/>
      <dgm:spPr/>
      <dgm:t>
        <a:bodyPr/>
        <a:lstStyle/>
        <a:p>
          <a:endParaRPr lang="en-US"/>
        </a:p>
      </dgm:t>
    </dgm:pt>
    <dgm:pt modelId="{D1E01F28-822C-44B5-99C5-B7A872C24D41}">
      <dgm:prSet phldrT="[Text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en-US" sz="2400" dirty="0" smtClean="0"/>
            <a:t>Project Manager</a:t>
          </a:r>
          <a:endParaRPr lang="en-US" sz="2400" dirty="0"/>
        </a:p>
      </dgm:t>
    </dgm:pt>
    <dgm:pt modelId="{3855C7E3-4487-435E-AA73-9ABB5E2B8F12}" type="parTrans" cxnId="{960E984C-B177-4876-BF22-54AC7C9A4891}">
      <dgm:prSet/>
      <dgm:spPr/>
      <dgm:t>
        <a:bodyPr/>
        <a:lstStyle/>
        <a:p>
          <a:endParaRPr lang="en-US"/>
        </a:p>
      </dgm:t>
    </dgm:pt>
    <dgm:pt modelId="{558C942E-D0CC-4595-8284-B0309E688A61}" type="sibTrans" cxnId="{960E984C-B177-4876-BF22-54AC7C9A4891}">
      <dgm:prSet/>
      <dgm:spPr/>
      <dgm:t>
        <a:bodyPr/>
        <a:lstStyle/>
        <a:p>
          <a:endParaRPr lang="en-US"/>
        </a:p>
      </dgm:t>
    </dgm:pt>
    <dgm:pt modelId="{DF099074-6107-49CC-AC44-D8297FEB798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US" sz="1800" dirty="0" smtClean="0"/>
            <a:t>Holds the InvIT assets in trust for the benefit of the unit holders</a:t>
          </a:r>
          <a:endParaRPr lang="en-US" sz="1800" dirty="0"/>
        </a:p>
      </dgm:t>
    </dgm:pt>
    <dgm:pt modelId="{EA0835EC-E25E-4AAD-B267-8F6136EB1DDD}" type="parTrans" cxnId="{D89089CF-CFC1-451D-B7A0-6AEBE55E69F7}">
      <dgm:prSet/>
      <dgm:spPr/>
      <dgm:t>
        <a:bodyPr/>
        <a:lstStyle/>
        <a:p>
          <a:endParaRPr lang="en-US"/>
        </a:p>
      </dgm:t>
    </dgm:pt>
    <dgm:pt modelId="{ABAAFDE1-F24B-4D0A-ABF1-A105A535DCE0}" type="sibTrans" cxnId="{D89089CF-CFC1-451D-B7A0-6AEBE55E69F7}">
      <dgm:prSet/>
      <dgm:spPr/>
      <dgm:t>
        <a:bodyPr/>
        <a:lstStyle/>
        <a:p>
          <a:endParaRPr lang="en-US"/>
        </a:p>
      </dgm:t>
    </dgm:pt>
    <dgm:pt modelId="{752F0BAA-34A2-4385-B853-F1A64C54693F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US" sz="1800" dirty="0" smtClean="0"/>
            <a:t>Responsible for ensuring that the business activities and investment policies comply with the provisions of the regulations</a:t>
          </a:r>
          <a:endParaRPr lang="en-US" sz="1800" dirty="0"/>
        </a:p>
      </dgm:t>
    </dgm:pt>
    <dgm:pt modelId="{779B2241-99E1-41EC-967E-FD67B87FA75F}" type="parTrans" cxnId="{4BB1D893-EBA8-4B83-8C2C-4876D79192F6}">
      <dgm:prSet/>
      <dgm:spPr/>
      <dgm:t>
        <a:bodyPr/>
        <a:lstStyle/>
        <a:p>
          <a:endParaRPr lang="en-US"/>
        </a:p>
      </dgm:t>
    </dgm:pt>
    <dgm:pt modelId="{A299145B-1181-411B-B85B-725D670229C0}" type="sibTrans" cxnId="{4BB1D893-EBA8-4B83-8C2C-4876D79192F6}">
      <dgm:prSet/>
      <dgm:spPr/>
      <dgm:t>
        <a:bodyPr/>
        <a:lstStyle/>
        <a:p>
          <a:endParaRPr lang="en-US"/>
        </a:p>
      </dgm:t>
    </dgm:pt>
    <dgm:pt modelId="{0F71D73E-ED31-4EB9-AB0F-F0A47821367C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US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Sets the strategic direction of the </a:t>
          </a:r>
          <a:r>
            <a:rPr lang="en-US" sz="17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InvIT</a:t>
          </a:r>
          <a:r>
            <a:rPr lang="en-US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and decides on the acquisition, divestment or enhancement of assets</a:t>
          </a:r>
          <a:endParaRPr lang="en-US" sz="17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2B4D69-FB45-4F10-96EC-00A969191532}" type="parTrans" cxnId="{99542756-B886-4ABE-BA7B-275C1148C9D8}">
      <dgm:prSet/>
      <dgm:spPr/>
      <dgm:t>
        <a:bodyPr/>
        <a:lstStyle/>
        <a:p>
          <a:endParaRPr lang="en-US"/>
        </a:p>
      </dgm:t>
    </dgm:pt>
    <dgm:pt modelId="{5DF7188A-03BA-4322-884A-D5AABF13F997}" type="sibTrans" cxnId="{99542756-B886-4ABE-BA7B-275C1148C9D8}">
      <dgm:prSet/>
      <dgm:spPr/>
      <dgm:t>
        <a:bodyPr/>
        <a:lstStyle/>
        <a:p>
          <a:endParaRPr lang="en-US"/>
        </a:p>
      </dgm:t>
    </dgm:pt>
    <dgm:pt modelId="{FF09634E-1137-45A2-8CF1-BAB3BBD1470E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IN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Takes decisions on distribution to unitholders</a:t>
          </a:r>
          <a:endParaRPr lang="en-US" sz="17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683747-4331-4417-B87F-1A5AEA8510F9}" type="parTrans" cxnId="{22D409F5-85E9-49F0-9618-CF416ED1D1C1}">
      <dgm:prSet/>
      <dgm:spPr/>
      <dgm:t>
        <a:bodyPr/>
        <a:lstStyle/>
        <a:p>
          <a:endParaRPr lang="en-US"/>
        </a:p>
      </dgm:t>
    </dgm:pt>
    <dgm:pt modelId="{77F07275-368A-4790-A267-B33F790A2069}" type="sibTrans" cxnId="{22D409F5-85E9-49F0-9618-CF416ED1D1C1}">
      <dgm:prSet/>
      <dgm:spPr/>
      <dgm:t>
        <a:bodyPr/>
        <a:lstStyle/>
        <a:p>
          <a:endParaRPr lang="en-US"/>
        </a:p>
      </dgm:t>
    </dgm:pt>
    <dgm:pt modelId="{75DCE9E5-8DB6-46E5-A72F-1DBF6DA26D00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dirty="0" smtClean="0"/>
            <a:t>Responsible for day-to-day operations and  maintenance of the assets</a:t>
          </a:r>
          <a:endParaRPr lang="en-US" sz="1800" dirty="0"/>
        </a:p>
      </dgm:t>
    </dgm:pt>
    <dgm:pt modelId="{61AC3BDC-099C-4C58-B1F8-994044600DC7}" type="parTrans" cxnId="{909D3632-4E1B-47AF-9C14-3D3D55A3BE7E}">
      <dgm:prSet/>
      <dgm:spPr/>
      <dgm:t>
        <a:bodyPr/>
        <a:lstStyle/>
        <a:p>
          <a:endParaRPr lang="en-US"/>
        </a:p>
      </dgm:t>
    </dgm:pt>
    <dgm:pt modelId="{270D816F-9923-43E6-BFBF-EF8EA26C9419}" type="sibTrans" cxnId="{909D3632-4E1B-47AF-9C14-3D3D55A3BE7E}">
      <dgm:prSet/>
      <dgm:spPr/>
      <dgm:t>
        <a:bodyPr/>
        <a:lstStyle/>
        <a:p>
          <a:endParaRPr lang="en-US"/>
        </a:p>
      </dgm:t>
    </dgm:pt>
    <dgm:pt modelId="{4BCBB592-82DD-46BD-ACBB-57691E3168FA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US" sz="1800" dirty="0" smtClean="0"/>
            <a:t>Transfers its shareholdings in SPV / assets to the </a:t>
          </a:r>
          <a:r>
            <a:rPr lang="en-US" sz="1800" dirty="0" err="1" smtClean="0"/>
            <a:t>InvIT</a:t>
          </a:r>
          <a:endParaRPr lang="en-US" sz="1800" dirty="0"/>
        </a:p>
      </dgm:t>
    </dgm:pt>
    <dgm:pt modelId="{8D5F0012-F764-4A21-8155-5FD9E2A66924}" type="parTrans" cxnId="{11B084C3-3524-44F6-A3BF-E39F8F901BEE}">
      <dgm:prSet/>
      <dgm:spPr/>
      <dgm:t>
        <a:bodyPr/>
        <a:lstStyle/>
        <a:p>
          <a:endParaRPr lang="en-US"/>
        </a:p>
      </dgm:t>
    </dgm:pt>
    <dgm:pt modelId="{CE2E597E-EE39-41AA-8D90-39A6C1317539}" type="sibTrans" cxnId="{11B084C3-3524-44F6-A3BF-E39F8F901BEE}">
      <dgm:prSet/>
      <dgm:spPr/>
      <dgm:t>
        <a:bodyPr/>
        <a:lstStyle/>
        <a:p>
          <a:endParaRPr lang="en-US"/>
        </a:p>
      </dgm:t>
    </dgm:pt>
    <dgm:pt modelId="{5CB17E57-B0CC-47E7-9B7B-A42BA675B4B1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IN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Ensures </a:t>
          </a:r>
          <a:r>
            <a:rPr lang="en-IN" sz="17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redressal</a:t>
          </a:r>
          <a:r>
            <a:rPr lang="en-IN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investor grievances</a:t>
          </a:r>
          <a:endParaRPr lang="en-US" sz="1700" dirty="0">
            <a:solidFill>
              <a:schemeClr val="tx1"/>
            </a:solidFill>
          </a:endParaRPr>
        </a:p>
      </dgm:t>
    </dgm:pt>
    <dgm:pt modelId="{D08AE311-3577-427C-BE2A-907562291DE1}" type="parTrans" cxnId="{167D5536-21D5-4230-A6EB-8CAB80085178}">
      <dgm:prSet/>
      <dgm:spPr/>
      <dgm:t>
        <a:bodyPr/>
        <a:lstStyle/>
        <a:p>
          <a:endParaRPr lang="en-US"/>
        </a:p>
      </dgm:t>
    </dgm:pt>
    <dgm:pt modelId="{92FCD0FC-DDDF-4D0B-8160-3952EEEB997B}" type="sibTrans" cxnId="{167D5536-21D5-4230-A6EB-8CAB80085178}">
      <dgm:prSet/>
      <dgm:spPr/>
      <dgm:t>
        <a:bodyPr/>
        <a:lstStyle/>
        <a:p>
          <a:endParaRPr lang="en-US"/>
        </a:p>
      </dgm:t>
    </dgm:pt>
    <dgm:pt modelId="{95A2DCE9-012F-4A79-9982-CBFF5004DF16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n-US" sz="1800" dirty="0" smtClean="0"/>
            <a:t>Appoints the Trustee</a:t>
          </a:r>
          <a:endParaRPr lang="en-US" sz="1800" dirty="0"/>
        </a:p>
      </dgm:t>
    </dgm:pt>
    <dgm:pt modelId="{5DABF85B-3EA5-4A4C-BA7C-A4C1D3E8D652}" type="parTrans" cxnId="{B7FAA653-C854-4F79-8E88-7035E17F7988}">
      <dgm:prSet/>
      <dgm:spPr/>
      <dgm:t>
        <a:bodyPr/>
        <a:lstStyle/>
        <a:p>
          <a:endParaRPr lang="en-US"/>
        </a:p>
      </dgm:t>
    </dgm:pt>
    <dgm:pt modelId="{3126019E-FE68-4E84-8D62-42E6FDD5FD1B}" type="sibTrans" cxnId="{B7FAA653-C854-4F79-8E88-7035E17F7988}">
      <dgm:prSet/>
      <dgm:spPr/>
      <dgm:t>
        <a:bodyPr/>
        <a:lstStyle/>
        <a:p>
          <a:endParaRPr lang="en-US"/>
        </a:p>
      </dgm:t>
    </dgm:pt>
    <dgm:pt modelId="{79A81F02-4477-4D2A-909E-3F1BE1717E11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US" sz="17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Makes disclosures to various stakeholders as per regulations</a:t>
          </a:r>
          <a:endParaRPr lang="en-US" sz="17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ACA641-C81D-40C0-8B94-4BAF909A9B35}" type="parTrans" cxnId="{60DCC374-8DBD-421A-A2F9-A6BAF7345D89}">
      <dgm:prSet/>
      <dgm:spPr/>
      <dgm:t>
        <a:bodyPr/>
        <a:lstStyle/>
        <a:p>
          <a:endParaRPr lang="en-US"/>
        </a:p>
      </dgm:t>
    </dgm:pt>
    <dgm:pt modelId="{1C01BE09-039B-47BE-8A0E-70455381AD3F}" type="sibTrans" cxnId="{60DCC374-8DBD-421A-A2F9-A6BAF7345D89}">
      <dgm:prSet/>
      <dgm:spPr/>
      <dgm:t>
        <a:bodyPr/>
        <a:lstStyle/>
        <a:p>
          <a:endParaRPr lang="en-US"/>
        </a:p>
      </dgm:t>
    </dgm:pt>
    <dgm:pt modelId="{5DE3132B-1499-4FCE-B343-5FCBF5C1DCED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en-IN" sz="16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for all activities </a:t>
          </a:r>
          <a:r>
            <a:rPr lang="en-US" sz="16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related to issue and listing of units</a:t>
          </a:r>
          <a:endParaRPr lang="en-US" sz="16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2006EA-FA2A-4E60-B775-3297DAB4B4C4}" type="parTrans" cxnId="{8EE5CA83-0FBF-451D-B31B-02108D684EDD}">
      <dgm:prSet/>
      <dgm:spPr/>
      <dgm:t>
        <a:bodyPr/>
        <a:lstStyle/>
        <a:p>
          <a:endParaRPr lang="en-US"/>
        </a:p>
      </dgm:t>
    </dgm:pt>
    <dgm:pt modelId="{40BF7B69-08F5-4259-8132-4827BC1E994B}" type="sibTrans" cxnId="{8EE5CA83-0FBF-451D-B31B-02108D684EDD}">
      <dgm:prSet/>
      <dgm:spPr/>
      <dgm:t>
        <a:bodyPr/>
        <a:lstStyle/>
        <a:p>
          <a:endParaRPr lang="en-US"/>
        </a:p>
      </dgm:t>
    </dgm:pt>
    <dgm:pt modelId="{DB16F3CB-EA90-4192-9C9B-AB3007660130}" type="pres">
      <dgm:prSet presAssocID="{A40BE853-0F2B-4233-88AA-981B48BF1D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D59F05-31BD-4165-8CEA-735B5BA4E8AB}" type="pres">
      <dgm:prSet presAssocID="{BCF43569-5938-43EF-93BB-3EB6B83A4732}" presName="linNode" presStyleCnt="0"/>
      <dgm:spPr/>
    </dgm:pt>
    <dgm:pt modelId="{F81DE1AD-EC56-4E79-8838-80AB9E8F012B}" type="pres">
      <dgm:prSet presAssocID="{BCF43569-5938-43EF-93BB-3EB6B83A4732}" presName="parentText" presStyleLbl="node1" presStyleIdx="0" presStyleCnt="4" custScaleX="67569" custScaleY="755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2587C-0BCD-4915-9DA1-19A497573789}" type="pres">
      <dgm:prSet presAssocID="{BCF43569-5938-43EF-93BB-3EB6B83A4732}" presName="descendantText" presStyleLbl="alignAccFollowNode1" presStyleIdx="0" presStyleCnt="4" custScaleX="105896" custScaleY="83469" custLinFactNeighborX="3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AE3F3-86B2-40F1-B379-EB097860D6F3}" type="pres">
      <dgm:prSet presAssocID="{EEBE4B47-752E-455E-94B3-32746CEBCA84}" presName="sp" presStyleCnt="0"/>
      <dgm:spPr/>
    </dgm:pt>
    <dgm:pt modelId="{12C66844-E62C-45E9-8081-9E39ECA86D53}" type="pres">
      <dgm:prSet presAssocID="{9EF12A26-8BFE-43DB-9236-CDF415866404}" presName="linNode" presStyleCnt="0"/>
      <dgm:spPr/>
    </dgm:pt>
    <dgm:pt modelId="{2F71D690-6893-4878-A376-79E916AFE9E8}" type="pres">
      <dgm:prSet presAssocID="{9EF12A26-8BFE-43DB-9236-CDF415866404}" presName="parentText" presStyleLbl="node1" presStyleIdx="1" presStyleCnt="4" custScaleX="67177" custScaleY="704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F481C-9152-4D7B-BCBD-E8E3F04150BA}" type="pres">
      <dgm:prSet presAssocID="{9EF12A26-8BFE-43DB-9236-CDF415866404}" presName="descendantText" presStyleLbl="alignAccFollowNode1" presStyleIdx="1" presStyleCnt="4" custScaleX="106538" custScaleY="104788" custLinFactNeighborX="2150" custLinFactNeighborY="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4AA48-4236-43AE-A5A1-CD29E493DB54}" type="pres">
      <dgm:prSet presAssocID="{38C90EF1-CF70-4451-A7C3-3AEC7939E1B8}" presName="sp" presStyleCnt="0"/>
      <dgm:spPr/>
    </dgm:pt>
    <dgm:pt modelId="{76E53A29-118F-4F16-B281-3C9E6AEFFC34}" type="pres">
      <dgm:prSet presAssocID="{96CA1196-979D-4264-9D13-3BED6D2A3029}" presName="linNode" presStyleCnt="0"/>
      <dgm:spPr/>
    </dgm:pt>
    <dgm:pt modelId="{D5B6D6A6-C4CE-4759-AC22-0A14CA17B141}" type="pres">
      <dgm:prSet presAssocID="{96CA1196-979D-4264-9D13-3BED6D2A3029}" presName="parentText" presStyleLbl="node1" presStyleIdx="2" presStyleCnt="4" custScaleX="66846" custScaleY="1156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4D62C-68BF-4732-9551-E5A5EBF6A289}" type="pres">
      <dgm:prSet presAssocID="{96CA1196-979D-4264-9D13-3BED6D2A3029}" presName="descendantText" presStyleLbl="alignAccFollowNode1" presStyleIdx="2" presStyleCnt="4" custScaleX="106866" custScaleY="148534" custLinFactNeighborX="4007" custLinFactNeighborY="23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4991B-3796-46AC-AA7A-1A6094EF9B92}" type="pres">
      <dgm:prSet presAssocID="{7FCC01E6-4AEC-4254-890A-1A5C3AA2C590}" presName="sp" presStyleCnt="0"/>
      <dgm:spPr/>
    </dgm:pt>
    <dgm:pt modelId="{C4FE18B4-21C7-43C3-A250-8875F89CA0F6}" type="pres">
      <dgm:prSet presAssocID="{D1E01F28-822C-44B5-99C5-B7A872C24D41}" presName="linNode" presStyleCnt="0"/>
      <dgm:spPr/>
    </dgm:pt>
    <dgm:pt modelId="{2666F44F-5D7C-43AE-91C0-B03DBB008D5F}" type="pres">
      <dgm:prSet presAssocID="{D1E01F28-822C-44B5-99C5-B7A872C24D41}" presName="parentText" presStyleLbl="node1" presStyleIdx="3" presStyleCnt="4" custScaleX="67844" custScaleY="594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76688-83E5-47BB-9E8B-4E9CB3B5F0B3}" type="pres">
      <dgm:prSet presAssocID="{D1E01F28-822C-44B5-99C5-B7A872C24D41}" presName="descendantText" presStyleLbl="alignAccFollowNode1" presStyleIdx="3" presStyleCnt="4" custScaleX="107151" custScaleY="55067" custLinFactNeighborX="310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B1D893-EBA8-4B83-8C2C-4876D79192F6}" srcId="{9EF12A26-8BFE-43DB-9236-CDF415866404}" destId="{752F0BAA-34A2-4385-B853-F1A64C54693F}" srcOrd="1" destOrd="0" parTransId="{779B2241-99E1-41EC-967E-FD67B87FA75F}" sibTransId="{A299145B-1181-411B-B85B-725D670229C0}"/>
    <dgm:cxn modelId="{167D5536-21D5-4230-A6EB-8CAB80085178}" srcId="{96CA1196-979D-4264-9D13-3BED6D2A3029}" destId="{5CB17E57-B0CC-47E7-9B7B-A42BA675B4B1}" srcOrd="4" destOrd="0" parTransId="{D08AE311-3577-427C-BE2A-907562291DE1}" sibTransId="{92FCD0FC-DDDF-4D0B-8160-3952EEEB997B}"/>
    <dgm:cxn modelId="{60752F22-7D62-4325-9EB0-7FB329CBB727}" srcId="{A40BE853-0F2B-4233-88AA-981B48BF1D68}" destId="{96CA1196-979D-4264-9D13-3BED6D2A3029}" srcOrd="2" destOrd="0" parTransId="{46F25FAE-7D57-4EFF-BC95-31B501418BC0}" sibTransId="{7FCC01E6-4AEC-4254-890A-1A5C3AA2C590}"/>
    <dgm:cxn modelId="{909D3632-4E1B-47AF-9C14-3D3D55A3BE7E}" srcId="{D1E01F28-822C-44B5-99C5-B7A872C24D41}" destId="{75DCE9E5-8DB6-46E5-A72F-1DBF6DA26D00}" srcOrd="0" destOrd="0" parTransId="{61AC3BDC-099C-4C58-B1F8-994044600DC7}" sibTransId="{270D816F-9923-43E6-BFBF-EF8EA26C9419}"/>
    <dgm:cxn modelId="{398FE15D-6F50-438C-808A-186779049187}" srcId="{A40BE853-0F2B-4233-88AA-981B48BF1D68}" destId="{9EF12A26-8BFE-43DB-9236-CDF415866404}" srcOrd="1" destOrd="0" parTransId="{F48AF4A7-8AE2-45A4-A960-084B8BDBFAFB}" sibTransId="{38C90EF1-CF70-4451-A7C3-3AEC7939E1B8}"/>
    <dgm:cxn modelId="{9DB1B94F-40F2-4765-971E-BFE8A31EA1BC}" type="presOf" srcId="{4BCBB592-82DD-46BD-ACBB-57691E3168FA}" destId="{5C82587C-0BCD-4915-9DA1-19A497573789}" srcOrd="0" destOrd="1" presId="urn:microsoft.com/office/officeart/2005/8/layout/vList5"/>
    <dgm:cxn modelId="{2500105E-3B13-43AE-8E91-7C2BE2C7B072}" type="presOf" srcId="{75DCE9E5-8DB6-46E5-A72F-1DBF6DA26D00}" destId="{D1276688-83E5-47BB-9E8B-4E9CB3B5F0B3}" srcOrd="0" destOrd="0" presId="urn:microsoft.com/office/officeart/2005/8/layout/vList5"/>
    <dgm:cxn modelId="{D17150C8-D77D-4204-9217-2C0E49236863}" type="presOf" srcId="{37A8B0F6-A21D-42B8-B68E-5F56B2665403}" destId="{5C82587C-0BCD-4915-9DA1-19A497573789}" srcOrd="0" destOrd="0" presId="urn:microsoft.com/office/officeart/2005/8/layout/vList5"/>
    <dgm:cxn modelId="{503F4F90-9440-4A7E-9808-AF711FF3E0CC}" type="presOf" srcId="{95A2DCE9-012F-4A79-9982-CBFF5004DF16}" destId="{5C82587C-0BCD-4915-9DA1-19A497573789}" srcOrd="0" destOrd="2" presId="urn:microsoft.com/office/officeart/2005/8/layout/vList5"/>
    <dgm:cxn modelId="{B0EC4DB7-F0BF-4E15-9C04-EDB506F2C027}" type="presOf" srcId="{D1E01F28-822C-44B5-99C5-B7A872C24D41}" destId="{2666F44F-5D7C-43AE-91C0-B03DBB008D5F}" srcOrd="0" destOrd="0" presId="urn:microsoft.com/office/officeart/2005/8/layout/vList5"/>
    <dgm:cxn modelId="{D22CA624-08E3-4EB1-961F-A71CAA5E51F3}" type="presOf" srcId="{A40BE853-0F2B-4233-88AA-981B48BF1D68}" destId="{DB16F3CB-EA90-4192-9C9B-AB3007660130}" srcOrd="0" destOrd="0" presId="urn:microsoft.com/office/officeart/2005/8/layout/vList5"/>
    <dgm:cxn modelId="{DD688AF2-FFA2-495A-85A2-2F52DD48A602}" type="presOf" srcId="{79A81F02-4477-4D2A-909E-3F1BE1717E11}" destId="{9784D62C-68BF-4732-9551-E5A5EBF6A289}" srcOrd="0" destOrd="3" presId="urn:microsoft.com/office/officeart/2005/8/layout/vList5"/>
    <dgm:cxn modelId="{B7FAA653-C854-4F79-8E88-7035E17F7988}" srcId="{BCF43569-5938-43EF-93BB-3EB6B83A4732}" destId="{95A2DCE9-012F-4A79-9982-CBFF5004DF16}" srcOrd="2" destOrd="0" parTransId="{5DABF85B-3EA5-4A4C-BA7C-A4C1D3E8D652}" sibTransId="{3126019E-FE68-4E84-8D62-42E6FDD5FD1B}"/>
    <dgm:cxn modelId="{11B084C3-3524-44F6-A3BF-E39F8F901BEE}" srcId="{BCF43569-5938-43EF-93BB-3EB6B83A4732}" destId="{4BCBB592-82DD-46BD-ACBB-57691E3168FA}" srcOrd="1" destOrd="0" parTransId="{8D5F0012-F764-4A21-8155-5FD9E2A66924}" sibTransId="{CE2E597E-EE39-41AA-8D90-39A6C1317539}"/>
    <dgm:cxn modelId="{22D409F5-85E9-49F0-9618-CF416ED1D1C1}" srcId="{96CA1196-979D-4264-9D13-3BED6D2A3029}" destId="{FF09634E-1137-45A2-8CF1-BAB3BBD1470E}" srcOrd="2" destOrd="0" parTransId="{70683747-4331-4417-B87F-1A5AEA8510F9}" sibTransId="{77F07275-368A-4790-A267-B33F790A2069}"/>
    <dgm:cxn modelId="{42D9D4F4-28BC-47EF-92F9-8246AE34D096}" type="presOf" srcId="{FF09634E-1137-45A2-8CF1-BAB3BBD1470E}" destId="{9784D62C-68BF-4732-9551-E5A5EBF6A289}" srcOrd="0" destOrd="2" presId="urn:microsoft.com/office/officeart/2005/8/layout/vList5"/>
    <dgm:cxn modelId="{E1BF4C45-710D-4A91-AE5D-C9E1FAAA31E7}" srcId="{BCF43569-5938-43EF-93BB-3EB6B83A4732}" destId="{37A8B0F6-A21D-42B8-B68E-5F56B2665403}" srcOrd="0" destOrd="0" parTransId="{3E50AF1B-85F2-44C2-AA9D-CCC8CA97A28F}" sibTransId="{5A77A154-420A-4E89-9564-F395DE760A4B}"/>
    <dgm:cxn modelId="{4328CFA4-369B-4C2F-8A72-CC35858A1519}" type="presOf" srcId="{5CB17E57-B0CC-47E7-9B7B-A42BA675B4B1}" destId="{9784D62C-68BF-4732-9551-E5A5EBF6A289}" srcOrd="0" destOrd="4" presId="urn:microsoft.com/office/officeart/2005/8/layout/vList5"/>
    <dgm:cxn modelId="{4B9CD84F-8939-4FFD-97D6-10A960A0FECC}" type="presOf" srcId="{5DE3132B-1499-4FCE-B343-5FCBF5C1DCED}" destId="{9784D62C-68BF-4732-9551-E5A5EBF6A289}" srcOrd="0" destOrd="1" presId="urn:microsoft.com/office/officeart/2005/8/layout/vList5"/>
    <dgm:cxn modelId="{607B6189-DB7B-42A1-93BB-3156AA76425B}" type="presOf" srcId="{DF099074-6107-49CC-AC44-D8297FEB798D}" destId="{15FF481C-9152-4D7B-BCBD-E8E3F04150BA}" srcOrd="0" destOrd="0" presId="urn:microsoft.com/office/officeart/2005/8/layout/vList5"/>
    <dgm:cxn modelId="{521E2746-5F85-42FA-B199-D39F2D956B7B}" type="presOf" srcId="{BCF43569-5938-43EF-93BB-3EB6B83A4732}" destId="{F81DE1AD-EC56-4E79-8838-80AB9E8F012B}" srcOrd="0" destOrd="0" presId="urn:microsoft.com/office/officeart/2005/8/layout/vList5"/>
    <dgm:cxn modelId="{D89089CF-CFC1-451D-B7A0-6AEBE55E69F7}" srcId="{9EF12A26-8BFE-43DB-9236-CDF415866404}" destId="{DF099074-6107-49CC-AC44-D8297FEB798D}" srcOrd="0" destOrd="0" parTransId="{EA0835EC-E25E-4AAD-B267-8F6136EB1DDD}" sibTransId="{ABAAFDE1-F24B-4D0A-ABF1-A105A535DCE0}"/>
    <dgm:cxn modelId="{D456A3D2-3013-43FF-9E57-3C23B6BF395F}" type="presOf" srcId="{9EF12A26-8BFE-43DB-9236-CDF415866404}" destId="{2F71D690-6893-4878-A376-79E916AFE9E8}" srcOrd="0" destOrd="0" presId="urn:microsoft.com/office/officeart/2005/8/layout/vList5"/>
    <dgm:cxn modelId="{D55E833A-A706-403D-994E-13D4491D3F91}" type="presOf" srcId="{96CA1196-979D-4264-9D13-3BED6D2A3029}" destId="{D5B6D6A6-C4CE-4759-AC22-0A14CA17B141}" srcOrd="0" destOrd="0" presId="urn:microsoft.com/office/officeart/2005/8/layout/vList5"/>
    <dgm:cxn modelId="{25D878D2-7C6B-493C-9AA9-8A3D48505A65}" srcId="{A40BE853-0F2B-4233-88AA-981B48BF1D68}" destId="{BCF43569-5938-43EF-93BB-3EB6B83A4732}" srcOrd="0" destOrd="0" parTransId="{54896C1F-D747-4774-AB60-9F4791B2AF11}" sibTransId="{EEBE4B47-752E-455E-94B3-32746CEBCA84}"/>
    <dgm:cxn modelId="{E14034F5-2FAA-4666-98A7-C9D34A8D588E}" type="presOf" srcId="{752F0BAA-34A2-4385-B853-F1A64C54693F}" destId="{15FF481C-9152-4D7B-BCBD-E8E3F04150BA}" srcOrd="0" destOrd="1" presId="urn:microsoft.com/office/officeart/2005/8/layout/vList5"/>
    <dgm:cxn modelId="{4485603D-AA1E-4368-8ADE-F9DEDCC069BD}" type="presOf" srcId="{0F71D73E-ED31-4EB9-AB0F-F0A47821367C}" destId="{9784D62C-68BF-4732-9551-E5A5EBF6A289}" srcOrd="0" destOrd="0" presId="urn:microsoft.com/office/officeart/2005/8/layout/vList5"/>
    <dgm:cxn modelId="{960E984C-B177-4876-BF22-54AC7C9A4891}" srcId="{A40BE853-0F2B-4233-88AA-981B48BF1D68}" destId="{D1E01F28-822C-44B5-99C5-B7A872C24D41}" srcOrd="3" destOrd="0" parTransId="{3855C7E3-4487-435E-AA73-9ABB5E2B8F12}" sibTransId="{558C942E-D0CC-4595-8284-B0309E688A61}"/>
    <dgm:cxn modelId="{60DCC374-8DBD-421A-A2F9-A6BAF7345D89}" srcId="{96CA1196-979D-4264-9D13-3BED6D2A3029}" destId="{79A81F02-4477-4D2A-909E-3F1BE1717E11}" srcOrd="3" destOrd="0" parTransId="{01ACA641-C81D-40C0-8B94-4BAF909A9B35}" sibTransId="{1C01BE09-039B-47BE-8A0E-70455381AD3F}"/>
    <dgm:cxn modelId="{99542756-B886-4ABE-BA7B-275C1148C9D8}" srcId="{96CA1196-979D-4264-9D13-3BED6D2A3029}" destId="{0F71D73E-ED31-4EB9-AB0F-F0A47821367C}" srcOrd="0" destOrd="0" parTransId="{972B4D69-FB45-4F10-96EC-00A969191532}" sibTransId="{5DF7188A-03BA-4322-884A-D5AABF13F997}"/>
    <dgm:cxn modelId="{8EE5CA83-0FBF-451D-B31B-02108D684EDD}" srcId="{96CA1196-979D-4264-9D13-3BED6D2A3029}" destId="{5DE3132B-1499-4FCE-B343-5FCBF5C1DCED}" srcOrd="1" destOrd="0" parTransId="{222006EA-FA2A-4E60-B775-3297DAB4B4C4}" sibTransId="{40BF7B69-08F5-4259-8132-4827BC1E994B}"/>
    <dgm:cxn modelId="{B369B03D-3336-4DB8-8FE2-F2B51E472AE1}" type="presParOf" srcId="{DB16F3CB-EA90-4192-9C9B-AB3007660130}" destId="{0ED59F05-31BD-4165-8CEA-735B5BA4E8AB}" srcOrd="0" destOrd="0" presId="urn:microsoft.com/office/officeart/2005/8/layout/vList5"/>
    <dgm:cxn modelId="{2674D5A7-254F-4372-B855-5F510DE4D73A}" type="presParOf" srcId="{0ED59F05-31BD-4165-8CEA-735B5BA4E8AB}" destId="{F81DE1AD-EC56-4E79-8838-80AB9E8F012B}" srcOrd="0" destOrd="0" presId="urn:microsoft.com/office/officeart/2005/8/layout/vList5"/>
    <dgm:cxn modelId="{F2878420-D368-467D-9F5F-312A14F91A45}" type="presParOf" srcId="{0ED59F05-31BD-4165-8CEA-735B5BA4E8AB}" destId="{5C82587C-0BCD-4915-9DA1-19A497573789}" srcOrd="1" destOrd="0" presId="urn:microsoft.com/office/officeart/2005/8/layout/vList5"/>
    <dgm:cxn modelId="{4FD7BAE4-D361-4F05-8C40-0EBE1113C486}" type="presParOf" srcId="{DB16F3CB-EA90-4192-9C9B-AB3007660130}" destId="{E4AAE3F3-86B2-40F1-B379-EB097860D6F3}" srcOrd="1" destOrd="0" presId="urn:microsoft.com/office/officeart/2005/8/layout/vList5"/>
    <dgm:cxn modelId="{28345E2D-90E1-4979-A288-6316D1427C3F}" type="presParOf" srcId="{DB16F3CB-EA90-4192-9C9B-AB3007660130}" destId="{12C66844-E62C-45E9-8081-9E39ECA86D53}" srcOrd="2" destOrd="0" presId="urn:microsoft.com/office/officeart/2005/8/layout/vList5"/>
    <dgm:cxn modelId="{6D1686C8-E995-4C98-8FBF-10D24F42F6FA}" type="presParOf" srcId="{12C66844-E62C-45E9-8081-9E39ECA86D53}" destId="{2F71D690-6893-4878-A376-79E916AFE9E8}" srcOrd="0" destOrd="0" presId="urn:microsoft.com/office/officeart/2005/8/layout/vList5"/>
    <dgm:cxn modelId="{A98AA483-00B3-4781-BFAD-ED59EF3E1900}" type="presParOf" srcId="{12C66844-E62C-45E9-8081-9E39ECA86D53}" destId="{15FF481C-9152-4D7B-BCBD-E8E3F04150BA}" srcOrd="1" destOrd="0" presId="urn:microsoft.com/office/officeart/2005/8/layout/vList5"/>
    <dgm:cxn modelId="{DB3DD05F-2056-4243-A357-20F99579EEC4}" type="presParOf" srcId="{DB16F3CB-EA90-4192-9C9B-AB3007660130}" destId="{FBE4AA48-4236-43AE-A5A1-CD29E493DB54}" srcOrd="3" destOrd="0" presId="urn:microsoft.com/office/officeart/2005/8/layout/vList5"/>
    <dgm:cxn modelId="{D17C3E6B-BBA5-4B94-A84A-688D7ACA9C66}" type="presParOf" srcId="{DB16F3CB-EA90-4192-9C9B-AB3007660130}" destId="{76E53A29-118F-4F16-B281-3C9E6AEFFC34}" srcOrd="4" destOrd="0" presId="urn:microsoft.com/office/officeart/2005/8/layout/vList5"/>
    <dgm:cxn modelId="{A9C1C4A4-AF77-4AF3-A87E-884443911CBD}" type="presParOf" srcId="{76E53A29-118F-4F16-B281-3C9E6AEFFC34}" destId="{D5B6D6A6-C4CE-4759-AC22-0A14CA17B141}" srcOrd="0" destOrd="0" presId="urn:microsoft.com/office/officeart/2005/8/layout/vList5"/>
    <dgm:cxn modelId="{FF9197AC-AF2E-4A11-A315-A34757C88E2B}" type="presParOf" srcId="{76E53A29-118F-4F16-B281-3C9E6AEFFC34}" destId="{9784D62C-68BF-4732-9551-E5A5EBF6A289}" srcOrd="1" destOrd="0" presId="urn:microsoft.com/office/officeart/2005/8/layout/vList5"/>
    <dgm:cxn modelId="{E163D399-1327-450A-9557-18C6ACA719F1}" type="presParOf" srcId="{DB16F3CB-EA90-4192-9C9B-AB3007660130}" destId="{3D84991B-3796-46AC-AA7A-1A6094EF9B92}" srcOrd="5" destOrd="0" presId="urn:microsoft.com/office/officeart/2005/8/layout/vList5"/>
    <dgm:cxn modelId="{B7545F2D-0CBB-40D8-8262-0FF6F553D3DC}" type="presParOf" srcId="{DB16F3CB-EA90-4192-9C9B-AB3007660130}" destId="{C4FE18B4-21C7-43C3-A250-8875F89CA0F6}" srcOrd="6" destOrd="0" presId="urn:microsoft.com/office/officeart/2005/8/layout/vList5"/>
    <dgm:cxn modelId="{72EEE138-2648-496B-8A44-E3990F237A18}" type="presParOf" srcId="{C4FE18B4-21C7-43C3-A250-8875F89CA0F6}" destId="{2666F44F-5D7C-43AE-91C0-B03DBB008D5F}" srcOrd="0" destOrd="0" presId="urn:microsoft.com/office/officeart/2005/8/layout/vList5"/>
    <dgm:cxn modelId="{1618289F-04E4-4A78-983F-B54C1F95B8AF}" type="presParOf" srcId="{C4FE18B4-21C7-43C3-A250-8875F89CA0F6}" destId="{D1276688-83E5-47BB-9E8B-4E9CB3B5F0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2587C-0BCD-4915-9DA1-19A497573789}">
      <dsp:nvSpPr>
        <dsp:cNvPr id="0" name=""/>
        <dsp:cNvSpPr/>
      </dsp:nvSpPr>
      <dsp:spPr>
        <a:xfrm rot="5400000">
          <a:off x="5523943" y="-2681654"/>
          <a:ext cx="984901" cy="6484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Sets up the </a:t>
          </a:r>
          <a:r>
            <a:rPr lang="en-US" sz="1800" kern="1200" dirty="0" err="1" smtClean="0"/>
            <a:t>InvIT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Transfers its shareholdings in SPV / assets to the </a:t>
          </a:r>
          <a:r>
            <a:rPr lang="en-US" sz="1800" kern="1200" dirty="0" err="1" smtClean="0"/>
            <a:t>InvIT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Appoints the Trustee</a:t>
          </a:r>
          <a:endParaRPr lang="en-US" sz="1800" kern="1200" dirty="0"/>
        </a:p>
      </dsp:txBody>
      <dsp:txXfrm rot="-5400000">
        <a:off x="2774348" y="116020"/>
        <a:ext cx="6436014" cy="888743"/>
      </dsp:txXfrm>
    </dsp:sp>
    <dsp:sp modelId="{F81DE1AD-EC56-4E79-8838-80AB9E8F012B}">
      <dsp:nvSpPr>
        <dsp:cNvPr id="0" name=""/>
        <dsp:cNvSpPr/>
      </dsp:nvSpPr>
      <dsp:spPr>
        <a:xfrm>
          <a:off x="334832" y="3007"/>
          <a:ext cx="2327232" cy="1114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Sponsor</a:t>
          </a:r>
          <a:endParaRPr lang="en-US" sz="2400" kern="1200" dirty="0"/>
        </a:p>
      </dsp:txBody>
      <dsp:txXfrm>
        <a:off x="389250" y="57425"/>
        <a:ext cx="2218396" cy="1005932"/>
      </dsp:txXfrm>
    </dsp:sp>
    <dsp:sp modelId="{15FF481C-9152-4D7B-BCBD-E8E3F04150BA}">
      <dsp:nvSpPr>
        <dsp:cNvPr id="0" name=""/>
        <dsp:cNvSpPr/>
      </dsp:nvSpPr>
      <dsp:spPr>
        <a:xfrm rot="5400000">
          <a:off x="5366087" y="-1451029"/>
          <a:ext cx="1236457" cy="65234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Holds the InvIT assets in trust for the benefit of the unit holders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Responsible for ensuring that the business activities and investment policies comply with the provisions of the regulations</a:t>
          </a:r>
          <a:endParaRPr lang="en-US" sz="1800" kern="1200" dirty="0"/>
        </a:p>
      </dsp:txBody>
      <dsp:txXfrm rot="-5400000">
        <a:off x="2722615" y="1252802"/>
        <a:ext cx="6463044" cy="1115739"/>
      </dsp:txXfrm>
    </dsp:sp>
    <dsp:sp modelId="{2F71D690-6893-4878-A376-79E916AFE9E8}">
      <dsp:nvSpPr>
        <dsp:cNvPr id="0" name=""/>
        <dsp:cNvSpPr/>
      </dsp:nvSpPr>
      <dsp:spPr>
        <a:xfrm>
          <a:off x="334832" y="1290480"/>
          <a:ext cx="2313730" cy="10385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Trustee</a:t>
          </a:r>
          <a:endParaRPr lang="en-US" sz="2400" kern="1200" dirty="0"/>
        </a:p>
      </dsp:txBody>
      <dsp:txXfrm>
        <a:off x="385529" y="1341177"/>
        <a:ext cx="2212336" cy="937148"/>
      </dsp:txXfrm>
    </dsp:sp>
    <dsp:sp modelId="{9784D62C-68BF-4732-9551-E5A5EBF6A289}">
      <dsp:nvSpPr>
        <dsp:cNvPr id="0" name=""/>
        <dsp:cNvSpPr/>
      </dsp:nvSpPr>
      <dsp:spPr>
        <a:xfrm rot="5400000">
          <a:off x="5165017" y="136794"/>
          <a:ext cx="1752643" cy="65370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Sets the strategic direction of the </a:t>
          </a:r>
          <a:r>
            <a:rPr lang="en-US" sz="1700" kern="12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InvIT</a:t>
          </a:r>
          <a:r>
            <a:rPr lang="en-US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and decides on the acquisition, divestment or enhancement of assets</a:t>
          </a:r>
          <a:endParaRPr lang="en-US" sz="17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for all activities </a:t>
          </a:r>
          <a:r>
            <a:rPr lang="en-US" sz="16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related to issue and listing of units</a:t>
          </a:r>
          <a:endParaRPr lang="en-US" sz="16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Takes decisions on distribution to unitholders</a:t>
          </a:r>
          <a:endParaRPr lang="en-US" sz="17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Makes disclosures to various stakeholders as per regulations</a:t>
          </a:r>
          <a:endParaRPr lang="en-US" sz="17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Ensures </a:t>
          </a:r>
          <a:r>
            <a:rPr lang="en-IN" sz="1700" kern="12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redressal</a:t>
          </a:r>
          <a:r>
            <a:rPr lang="en-IN" sz="17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investor grievances</a:t>
          </a:r>
          <a:endParaRPr lang="en-US" sz="1700" kern="1200" dirty="0">
            <a:solidFill>
              <a:schemeClr val="tx1"/>
            </a:solidFill>
          </a:endParaRPr>
        </a:p>
      </dsp:txBody>
      <dsp:txXfrm rot="-5400000">
        <a:off x="2772791" y="2614578"/>
        <a:ext cx="6451540" cy="1581529"/>
      </dsp:txXfrm>
    </dsp:sp>
    <dsp:sp modelId="{D5B6D6A6-C4CE-4759-AC22-0A14CA17B141}">
      <dsp:nvSpPr>
        <dsp:cNvPr id="0" name=""/>
        <dsp:cNvSpPr/>
      </dsp:nvSpPr>
      <dsp:spPr>
        <a:xfrm>
          <a:off x="334832" y="2525130"/>
          <a:ext cx="2300082" cy="1705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Investment Manager</a:t>
          </a:r>
          <a:endParaRPr lang="en-US" sz="2400" kern="1200" dirty="0"/>
        </a:p>
      </dsp:txBody>
      <dsp:txXfrm>
        <a:off x="418104" y="2608402"/>
        <a:ext cx="2133538" cy="1539296"/>
      </dsp:txXfrm>
    </dsp:sp>
    <dsp:sp modelId="{D1276688-83E5-47BB-9E8B-4E9CB3B5F0B3}">
      <dsp:nvSpPr>
        <dsp:cNvPr id="0" name=""/>
        <dsp:cNvSpPr/>
      </dsp:nvSpPr>
      <dsp:spPr>
        <a:xfrm rot="5400000">
          <a:off x="5734099" y="1486138"/>
          <a:ext cx="649769" cy="65609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Responsible for day-to-day operations and  maintenance of the assets</a:t>
          </a:r>
          <a:endParaRPr lang="en-US" sz="1800" kern="1200" dirty="0"/>
        </a:p>
      </dsp:txBody>
      <dsp:txXfrm rot="-5400000">
        <a:off x="2778515" y="4473442"/>
        <a:ext cx="6529219" cy="586331"/>
      </dsp:txXfrm>
    </dsp:sp>
    <dsp:sp modelId="{2666F44F-5D7C-43AE-91C0-B03DBB008D5F}">
      <dsp:nvSpPr>
        <dsp:cNvPr id="0" name=""/>
        <dsp:cNvSpPr/>
      </dsp:nvSpPr>
      <dsp:spPr>
        <a:xfrm>
          <a:off x="334832" y="4328119"/>
          <a:ext cx="2336703" cy="87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Project Manager</a:t>
          </a:r>
          <a:endParaRPr lang="en-US" sz="2400" kern="1200" dirty="0"/>
        </a:p>
      </dsp:txBody>
      <dsp:txXfrm>
        <a:off x="377642" y="4370929"/>
        <a:ext cx="2251083" cy="791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8DC73E4E-73B0-476C-869D-FA5483EE700D}" type="datetimeFigureOut">
              <a:rPr lang="en-IN" smtClean="0"/>
              <a:t>10/12/2021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4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4C30701-AEB4-4B7D-A6DB-A44757E8E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23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42FE3ADF-BF59-4134-B99A-EDC802708E50}" type="datetimeFigureOut">
              <a:rPr lang="en-IN" smtClean="0"/>
              <a:t>10/12/2021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3" y="4776873"/>
            <a:ext cx="5438711" cy="3908752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4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92C3979C-F96A-4366-BC2E-1CDF5905F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8670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52725" y="471488"/>
            <a:ext cx="3421063" cy="2368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892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9463" y="763588"/>
            <a:ext cx="5518150" cy="381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54025" y="5916614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54025" y="59658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54025" y="11906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28600"/>
            <a:ext cx="6400800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094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4396" y="1210236"/>
            <a:ext cx="3871310" cy="891421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24396" y="3153104"/>
            <a:ext cx="3871310" cy="176519"/>
          </a:xfrm>
          <a:ln>
            <a:solidFill>
              <a:srgbClr val="969696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 flipH="1">
            <a:off x="424396" y="2884161"/>
            <a:ext cx="3871310" cy="162941"/>
          </a:xfrm>
        </p:spPr>
        <p:txBody>
          <a:bodyPr/>
          <a:lstStyle>
            <a:lvl1pPr>
              <a:defRPr sz="1059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57029" y="6494003"/>
            <a:ext cx="828086" cy="2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899320">
              <a:defRPr sz="706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8C3ED2-3CA3-4A35-AADF-39A37DACDB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16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43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0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12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9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or.sebi.gov.in/" TargetMode="External"/><Relationship Id="rId2" Type="http://schemas.openxmlformats.org/officeDocument/2006/relationships/hyperlink" Target="http://www.sebi.gov.in/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hyperlink" Target="http://www.scores.gov.in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sitsebi@sebi.gov.i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07124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021021" y="1795552"/>
            <a:ext cx="498588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Introduction to</a:t>
            </a:r>
          </a:p>
          <a:p>
            <a:pPr algn="ctr"/>
            <a:r>
              <a:rPr lang="en-IN" sz="4400" b="1" spc="-1" dirty="0">
                <a:solidFill>
                  <a:srgbClr val="000000"/>
                </a:solidFill>
              </a:rPr>
              <a:t>Infrastructure Investment Trusts </a:t>
            </a:r>
          </a:p>
          <a:p>
            <a:pPr algn="ctr"/>
            <a:r>
              <a:rPr lang="en-US" sz="4400" b="1" dirty="0" smtClean="0"/>
              <a:t>(InvITs)</a:t>
            </a:r>
            <a:endParaRPr lang="en-US" sz="5400" b="1" dirty="0" smtClean="0"/>
          </a:p>
          <a:p>
            <a:pPr algn="ctr"/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25470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Benefits of investing in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</a:rPr>
              <a:t>InvITs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5A1B243C-2803-47FD-8502-9E3663AC2D3C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10</a:t>
            </a:fld>
            <a:endParaRPr lang="en-IN" sz="1000" b="0" strike="noStrike" spc="-1" dirty="0">
              <a:latin typeface="Arial"/>
            </a:endParaRPr>
          </a:p>
        </p:txBody>
      </p:sp>
      <p:grpSp>
        <p:nvGrpSpPr>
          <p:cNvPr id="7" name="object 5"/>
          <p:cNvGrpSpPr/>
          <p:nvPr/>
        </p:nvGrpSpPr>
        <p:grpSpPr>
          <a:xfrm>
            <a:off x="635217" y="1956330"/>
            <a:ext cx="8530297" cy="3527975"/>
            <a:chOff x="179502" y="2284701"/>
            <a:chExt cx="9521190" cy="393779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" name="object 6"/>
            <p:cNvSpPr/>
            <p:nvPr/>
          </p:nvSpPr>
          <p:spPr>
            <a:xfrm>
              <a:off x="179502" y="2284701"/>
              <a:ext cx="9521190" cy="1062355"/>
            </a:xfrm>
            <a:custGeom>
              <a:avLst/>
              <a:gdLst/>
              <a:ahLst/>
              <a:cxnLst/>
              <a:rect l="l" t="t" r="r" b="b"/>
              <a:pathLst>
                <a:path w="9521190" h="1062354">
                  <a:moveTo>
                    <a:pt x="4561713" y="228854"/>
                  </a:moveTo>
                  <a:lnTo>
                    <a:pt x="3289808" y="1041273"/>
                  </a:lnTo>
                  <a:lnTo>
                    <a:pt x="4561713" y="1041273"/>
                  </a:lnTo>
                  <a:lnTo>
                    <a:pt x="4561713" y="228854"/>
                  </a:lnTo>
                  <a:close/>
                </a:path>
                <a:path w="9521190" h="1062354">
                  <a:moveTo>
                    <a:pt x="4561713" y="75184"/>
                  </a:moveTo>
                  <a:lnTo>
                    <a:pt x="1768221" y="1062228"/>
                  </a:lnTo>
                  <a:lnTo>
                    <a:pt x="2807081" y="1062228"/>
                  </a:lnTo>
                  <a:lnTo>
                    <a:pt x="4561713" y="75184"/>
                  </a:lnTo>
                  <a:close/>
                </a:path>
                <a:path w="9521190" h="1062354">
                  <a:moveTo>
                    <a:pt x="4561713" y="0"/>
                  </a:moveTo>
                  <a:lnTo>
                    <a:pt x="0" y="1062228"/>
                  </a:lnTo>
                  <a:lnTo>
                    <a:pt x="1213866" y="1062228"/>
                  </a:lnTo>
                  <a:lnTo>
                    <a:pt x="4561713" y="0"/>
                  </a:lnTo>
                  <a:close/>
                </a:path>
                <a:path w="9521190" h="1062354">
                  <a:moveTo>
                    <a:pt x="7892796" y="1062228"/>
                  </a:moveTo>
                  <a:lnTo>
                    <a:pt x="4872228" y="75184"/>
                  </a:lnTo>
                  <a:lnTo>
                    <a:pt x="6769608" y="1062228"/>
                  </a:lnTo>
                  <a:lnTo>
                    <a:pt x="7892796" y="1062228"/>
                  </a:lnTo>
                  <a:close/>
                </a:path>
                <a:path w="9521190" h="1062354">
                  <a:moveTo>
                    <a:pt x="9521190" y="1062228"/>
                  </a:moveTo>
                  <a:lnTo>
                    <a:pt x="4959350" y="0"/>
                  </a:lnTo>
                  <a:lnTo>
                    <a:pt x="8307197" y="1062228"/>
                  </a:lnTo>
                  <a:lnTo>
                    <a:pt x="9521190" y="1062228"/>
                  </a:lnTo>
                  <a:close/>
                </a:path>
              </a:pathLst>
            </a:custGeom>
            <a:solidFill>
              <a:srgbClr val="EAEBE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1766316" y="3493008"/>
              <a:ext cx="1374647" cy="27294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1810511" y="3973068"/>
              <a:ext cx="1341120" cy="18181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9"/>
            <p:cNvSpPr/>
            <p:nvPr/>
          </p:nvSpPr>
          <p:spPr>
            <a:xfrm>
              <a:off x="1813814" y="3517900"/>
              <a:ext cx="1280160" cy="26334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1813814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60" h="2633979">
                  <a:moveTo>
                    <a:pt x="0" y="80010"/>
                  </a:moveTo>
                  <a:lnTo>
                    <a:pt x="6286" y="48863"/>
                  </a:lnTo>
                  <a:lnTo>
                    <a:pt x="23431" y="23431"/>
                  </a:lnTo>
                  <a:lnTo>
                    <a:pt x="48863" y="6286"/>
                  </a:lnTo>
                  <a:lnTo>
                    <a:pt x="80010" y="0"/>
                  </a:lnTo>
                  <a:lnTo>
                    <a:pt x="1200150" y="0"/>
                  </a:lnTo>
                  <a:lnTo>
                    <a:pt x="1231296" y="6286"/>
                  </a:lnTo>
                  <a:lnTo>
                    <a:pt x="1256728" y="23431"/>
                  </a:lnTo>
                  <a:lnTo>
                    <a:pt x="1273873" y="48863"/>
                  </a:lnTo>
                  <a:lnTo>
                    <a:pt x="1280160" y="80010"/>
                  </a:lnTo>
                  <a:lnTo>
                    <a:pt x="1280160" y="2553462"/>
                  </a:lnTo>
                  <a:lnTo>
                    <a:pt x="1273873" y="2584603"/>
                  </a:lnTo>
                  <a:lnTo>
                    <a:pt x="1256728" y="2610035"/>
                  </a:lnTo>
                  <a:lnTo>
                    <a:pt x="1231296" y="2627183"/>
                  </a:lnTo>
                  <a:lnTo>
                    <a:pt x="1200150" y="2633472"/>
                  </a:lnTo>
                  <a:lnTo>
                    <a:pt x="80010" y="2633472"/>
                  </a:lnTo>
                  <a:lnTo>
                    <a:pt x="48863" y="2627183"/>
                  </a:lnTo>
                  <a:lnTo>
                    <a:pt x="23431" y="2610035"/>
                  </a:lnTo>
                  <a:lnTo>
                    <a:pt x="6286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11"/>
          <p:cNvSpPr txBox="1"/>
          <p:nvPr/>
        </p:nvSpPr>
        <p:spPr>
          <a:xfrm>
            <a:off x="2104426" y="3440128"/>
            <a:ext cx="1122195" cy="1519021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 marR="4551" indent="-1707" algn="ctr">
              <a:spcBef>
                <a:spcPts val="85"/>
              </a:spcBef>
            </a:pP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Developer  Capital for  Rein</a:t>
            </a:r>
            <a:r>
              <a:rPr sz="1400" spc="-1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estment  into New  </a:t>
            </a:r>
            <a:r>
              <a:rPr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 Projects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object 12"/>
          <p:cNvGrpSpPr/>
          <p:nvPr/>
        </p:nvGrpSpPr>
        <p:grpSpPr>
          <a:xfrm>
            <a:off x="2429913" y="2895288"/>
            <a:ext cx="482439" cy="483577"/>
            <a:chOff x="2185416" y="3416808"/>
            <a:chExt cx="538480" cy="539750"/>
          </a:xfrm>
        </p:grpSpPr>
        <p:sp>
          <p:nvSpPr>
            <p:cNvPr id="15" name="object 13"/>
            <p:cNvSpPr/>
            <p:nvPr/>
          </p:nvSpPr>
          <p:spPr>
            <a:xfrm>
              <a:off x="2185416" y="3416808"/>
              <a:ext cx="537971" cy="5394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2266188" y="3496056"/>
              <a:ext cx="420624" cy="43129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2246630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5" h="414654">
                  <a:moveTo>
                    <a:pt x="207263" y="0"/>
                  </a:moveTo>
                  <a:lnTo>
                    <a:pt x="159753" y="5476"/>
                  </a:lnTo>
                  <a:lnTo>
                    <a:pt x="116132" y="21073"/>
                  </a:lnTo>
                  <a:lnTo>
                    <a:pt x="77648" y="45546"/>
                  </a:lnTo>
                  <a:lnTo>
                    <a:pt x="45546" y="77648"/>
                  </a:lnTo>
                  <a:lnTo>
                    <a:pt x="21073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3" y="298475"/>
                  </a:lnTo>
                  <a:lnTo>
                    <a:pt x="45546" y="336982"/>
                  </a:lnTo>
                  <a:lnTo>
                    <a:pt x="77648" y="369098"/>
                  </a:lnTo>
                  <a:lnTo>
                    <a:pt x="116132" y="393578"/>
                  </a:lnTo>
                  <a:lnTo>
                    <a:pt x="159753" y="409178"/>
                  </a:lnTo>
                  <a:lnTo>
                    <a:pt x="207263" y="414655"/>
                  </a:lnTo>
                  <a:lnTo>
                    <a:pt x="254821" y="409178"/>
                  </a:lnTo>
                  <a:lnTo>
                    <a:pt x="298475" y="393578"/>
                  </a:lnTo>
                  <a:lnTo>
                    <a:pt x="336982" y="369098"/>
                  </a:lnTo>
                  <a:lnTo>
                    <a:pt x="369098" y="336982"/>
                  </a:lnTo>
                  <a:lnTo>
                    <a:pt x="393578" y="298475"/>
                  </a:lnTo>
                  <a:lnTo>
                    <a:pt x="409178" y="254821"/>
                  </a:lnTo>
                  <a:lnTo>
                    <a:pt x="414655" y="207263"/>
                  </a:lnTo>
                  <a:lnTo>
                    <a:pt x="409178" y="159753"/>
                  </a:lnTo>
                  <a:lnTo>
                    <a:pt x="393578" y="116132"/>
                  </a:lnTo>
                  <a:lnTo>
                    <a:pt x="369098" y="77648"/>
                  </a:lnTo>
                  <a:lnTo>
                    <a:pt x="336982" y="45546"/>
                  </a:lnTo>
                  <a:lnTo>
                    <a:pt x="298475" y="21073"/>
                  </a:lnTo>
                  <a:lnTo>
                    <a:pt x="254821" y="5476"/>
                  </a:lnTo>
                  <a:lnTo>
                    <a:pt x="207263" y="0"/>
                  </a:lnTo>
                  <a:close/>
                </a:path>
              </a:pathLst>
            </a:custGeom>
            <a:solidFill>
              <a:srgbClr val="2996B6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bject 16"/>
            <p:cNvSpPr/>
            <p:nvPr/>
          </p:nvSpPr>
          <p:spPr>
            <a:xfrm>
              <a:off x="2246630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5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3" y="116132"/>
                  </a:lnTo>
                  <a:lnTo>
                    <a:pt x="45546" y="77648"/>
                  </a:lnTo>
                  <a:lnTo>
                    <a:pt x="77648" y="45546"/>
                  </a:lnTo>
                  <a:lnTo>
                    <a:pt x="116132" y="21073"/>
                  </a:lnTo>
                  <a:lnTo>
                    <a:pt x="159753" y="5476"/>
                  </a:lnTo>
                  <a:lnTo>
                    <a:pt x="207263" y="0"/>
                  </a:lnTo>
                  <a:lnTo>
                    <a:pt x="254821" y="5476"/>
                  </a:lnTo>
                  <a:lnTo>
                    <a:pt x="298475" y="21073"/>
                  </a:lnTo>
                  <a:lnTo>
                    <a:pt x="336982" y="45546"/>
                  </a:lnTo>
                  <a:lnTo>
                    <a:pt x="369098" y="77648"/>
                  </a:lnTo>
                  <a:lnTo>
                    <a:pt x="393578" y="116132"/>
                  </a:lnTo>
                  <a:lnTo>
                    <a:pt x="409178" y="159753"/>
                  </a:lnTo>
                  <a:lnTo>
                    <a:pt x="414655" y="207263"/>
                  </a:lnTo>
                  <a:lnTo>
                    <a:pt x="409178" y="254821"/>
                  </a:lnTo>
                  <a:lnTo>
                    <a:pt x="393578" y="298475"/>
                  </a:lnTo>
                  <a:lnTo>
                    <a:pt x="369098" y="336982"/>
                  </a:lnTo>
                  <a:lnTo>
                    <a:pt x="336982" y="369098"/>
                  </a:lnTo>
                  <a:lnTo>
                    <a:pt x="298475" y="393578"/>
                  </a:lnTo>
                  <a:lnTo>
                    <a:pt x="254821" y="409178"/>
                  </a:lnTo>
                  <a:lnTo>
                    <a:pt x="207263" y="414655"/>
                  </a:lnTo>
                  <a:lnTo>
                    <a:pt x="159753" y="409178"/>
                  </a:lnTo>
                  <a:lnTo>
                    <a:pt x="116132" y="393578"/>
                  </a:lnTo>
                  <a:lnTo>
                    <a:pt x="77648" y="369098"/>
                  </a:lnTo>
                  <a:lnTo>
                    <a:pt x="45546" y="336982"/>
                  </a:lnTo>
                  <a:lnTo>
                    <a:pt x="21073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object 17"/>
          <p:cNvSpPr txBox="1"/>
          <p:nvPr/>
        </p:nvSpPr>
        <p:spPr>
          <a:xfrm>
            <a:off x="2618110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object 18"/>
          <p:cNvGrpSpPr/>
          <p:nvPr/>
        </p:nvGrpSpPr>
        <p:grpSpPr>
          <a:xfrm>
            <a:off x="6464651" y="2963559"/>
            <a:ext cx="1383599" cy="2445761"/>
            <a:chOff x="6688835" y="3493008"/>
            <a:chExt cx="1544320" cy="272986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object 19"/>
            <p:cNvSpPr/>
            <p:nvPr/>
          </p:nvSpPr>
          <p:spPr>
            <a:xfrm>
              <a:off x="6751319" y="3493008"/>
              <a:ext cx="1374648" cy="272948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bject 20"/>
            <p:cNvSpPr/>
            <p:nvPr/>
          </p:nvSpPr>
          <p:spPr>
            <a:xfrm>
              <a:off x="6688835" y="3973068"/>
              <a:ext cx="1543812" cy="181813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bject 21"/>
            <p:cNvSpPr/>
            <p:nvPr/>
          </p:nvSpPr>
          <p:spPr>
            <a:xfrm>
              <a:off x="6798182" y="3517900"/>
              <a:ext cx="1280160" cy="263347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2"/>
            <p:cNvSpPr/>
            <p:nvPr/>
          </p:nvSpPr>
          <p:spPr>
            <a:xfrm>
              <a:off x="6798182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59" h="2633979">
                  <a:moveTo>
                    <a:pt x="0" y="80010"/>
                  </a:moveTo>
                  <a:lnTo>
                    <a:pt x="6286" y="48863"/>
                  </a:lnTo>
                  <a:lnTo>
                    <a:pt x="23431" y="23431"/>
                  </a:lnTo>
                  <a:lnTo>
                    <a:pt x="48863" y="6286"/>
                  </a:lnTo>
                  <a:lnTo>
                    <a:pt x="80010" y="0"/>
                  </a:lnTo>
                  <a:lnTo>
                    <a:pt x="1200150" y="0"/>
                  </a:lnTo>
                  <a:lnTo>
                    <a:pt x="1231296" y="6286"/>
                  </a:lnTo>
                  <a:lnTo>
                    <a:pt x="1256728" y="23431"/>
                  </a:lnTo>
                  <a:lnTo>
                    <a:pt x="1273873" y="48863"/>
                  </a:lnTo>
                  <a:lnTo>
                    <a:pt x="1280160" y="80010"/>
                  </a:lnTo>
                  <a:lnTo>
                    <a:pt x="1280160" y="2553462"/>
                  </a:lnTo>
                  <a:lnTo>
                    <a:pt x="1273873" y="2584603"/>
                  </a:lnTo>
                  <a:lnTo>
                    <a:pt x="1256728" y="2610035"/>
                  </a:lnTo>
                  <a:lnTo>
                    <a:pt x="1231296" y="2627183"/>
                  </a:lnTo>
                  <a:lnTo>
                    <a:pt x="1200150" y="2633472"/>
                  </a:lnTo>
                  <a:lnTo>
                    <a:pt x="80010" y="2633472"/>
                  </a:lnTo>
                  <a:lnTo>
                    <a:pt x="48863" y="2627183"/>
                  </a:lnTo>
                  <a:lnTo>
                    <a:pt x="23431" y="2610035"/>
                  </a:lnTo>
                  <a:lnTo>
                    <a:pt x="6286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object 23"/>
          <p:cNvSpPr txBox="1"/>
          <p:nvPr/>
        </p:nvSpPr>
        <p:spPr>
          <a:xfrm>
            <a:off x="6581394" y="3440718"/>
            <a:ext cx="1109951" cy="1811408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 marR="4551" indent="1138" algn="ctr">
              <a:spcBef>
                <a:spcPts val="85"/>
              </a:spcBef>
            </a:pPr>
            <a:r>
              <a:rPr lang="en-IN"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 Bring Higher  </a:t>
            </a:r>
            <a:r>
              <a:rPr sz="13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of  </a:t>
            </a:r>
            <a:r>
              <a:rPr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r>
              <a:rPr sz="1300" spc="-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 </a:t>
            </a:r>
            <a:r>
              <a:rPr sz="13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 </a:t>
            </a:r>
            <a:r>
              <a:rPr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 </a:t>
            </a:r>
            <a:r>
              <a:rPr sz="13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    </a:t>
            </a:r>
            <a:r>
              <a:rPr sz="13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object 24"/>
          <p:cNvGrpSpPr/>
          <p:nvPr/>
        </p:nvGrpSpPr>
        <p:grpSpPr>
          <a:xfrm>
            <a:off x="6894750" y="2895288"/>
            <a:ext cx="482439" cy="483577"/>
            <a:chOff x="7168895" y="3416808"/>
            <a:chExt cx="538480" cy="539750"/>
          </a:xfrm>
        </p:grpSpPr>
        <p:sp>
          <p:nvSpPr>
            <p:cNvPr id="27" name="object 25"/>
            <p:cNvSpPr/>
            <p:nvPr/>
          </p:nvSpPr>
          <p:spPr>
            <a:xfrm>
              <a:off x="7168895" y="3416808"/>
              <a:ext cx="537972" cy="53949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bject 26"/>
            <p:cNvSpPr/>
            <p:nvPr/>
          </p:nvSpPr>
          <p:spPr>
            <a:xfrm>
              <a:off x="7251191" y="3496056"/>
              <a:ext cx="420624" cy="43129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7"/>
            <p:cNvSpPr/>
            <p:nvPr/>
          </p:nvSpPr>
          <p:spPr>
            <a:xfrm>
              <a:off x="7230871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90" h="414654">
                  <a:moveTo>
                    <a:pt x="207391" y="0"/>
                  </a:moveTo>
                  <a:lnTo>
                    <a:pt x="159833" y="5476"/>
                  </a:lnTo>
                  <a:lnTo>
                    <a:pt x="116179" y="21073"/>
                  </a:lnTo>
                  <a:lnTo>
                    <a:pt x="77672" y="45546"/>
                  </a:lnTo>
                  <a:lnTo>
                    <a:pt x="45556" y="77648"/>
                  </a:lnTo>
                  <a:lnTo>
                    <a:pt x="21076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6" y="298475"/>
                  </a:lnTo>
                  <a:lnTo>
                    <a:pt x="45556" y="336982"/>
                  </a:lnTo>
                  <a:lnTo>
                    <a:pt x="77672" y="369098"/>
                  </a:lnTo>
                  <a:lnTo>
                    <a:pt x="116179" y="393578"/>
                  </a:lnTo>
                  <a:lnTo>
                    <a:pt x="159833" y="409178"/>
                  </a:lnTo>
                  <a:lnTo>
                    <a:pt x="207391" y="414655"/>
                  </a:lnTo>
                  <a:lnTo>
                    <a:pt x="254948" y="409178"/>
                  </a:lnTo>
                  <a:lnTo>
                    <a:pt x="298602" y="393578"/>
                  </a:lnTo>
                  <a:lnTo>
                    <a:pt x="337109" y="369098"/>
                  </a:lnTo>
                  <a:lnTo>
                    <a:pt x="369225" y="336982"/>
                  </a:lnTo>
                  <a:lnTo>
                    <a:pt x="393705" y="298475"/>
                  </a:lnTo>
                  <a:lnTo>
                    <a:pt x="409305" y="254821"/>
                  </a:lnTo>
                  <a:lnTo>
                    <a:pt x="414781" y="207263"/>
                  </a:lnTo>
                  <a:lnTo>
                    <a:pt x="409305" y="159753"/>
                  </a:lnTo>
                  <a:lnTo>
                    <a:pt x="393705" y="116132"/>
                  </a:lnTo>
                  <a:lnTo>
                    <a:pt x="369225" y="77648"/>
                  </a:lnTo>
                  <a:lnTo>
                    <a:pt x="337109" y="45546"/>
                  </a:lnTo>
                  <a:lnTo>
                    <a:pt x="298602" y="21073"/>
                  </a:lnTo>
                  <a:lnTo>
                    <a:pt x="254948" y="5476"/>
                  </a:lnTo>
                  <a:lnTo>
                    <a:pt x="207391" y="0"/>
                  </a:lnTo>
                  <a:close/>
                </a:path>
              </a:pathLst>
            </a:custGeom>
            <a:solidFill>
              <a:srgbClr val="2996B6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bject 28"/>
            <p:cNvSpPr/>
            <p:nvPr/>
          </p:nvSpPr>
          <p:spPr>
            <a:xfrm>
              <a:off x="7230871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90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6" y="116132"/>
                  </a:lnTo>
                  <a:lnTo>
                    <a:pt x="45556" y="77648"/>
                  </a:lnTo>
                  <a:lnTo>
                    <a:pt x="77672" y="45546"/>
                  </a:lnTo>
                  <a:lnTo>
                    <a:pt x="116179" y="21073"/>
                  </a:lnTo>
                  <a:lnTo>
                    <a:pt x="159833" y="5476"/>
                  </a:lnTo>
                  <a:lnTo>
                    <a:pt x="207391" y="0"/>
                  </a:lnTo>
                  <a:lnTo>
                    <a:pt x="254948" y="5476"/>
                  </a:lnTo>
                  <a:lnTo>
                    <a:pt x="298602" y="21073"/>
                  </a:lnTo>
                  <a:lnTo>
                    <a:pt x="337109" y="45546"/>
                  </a:lnTo>
                  <a:lnTo>
                    <a:pt x="369225" y="77648"/>
                  </a:lnTo>
                  <a:lnTo>
                    <a:pt x="393705" y="116132"/>
                  </a:lnTo>
                  <a:lnTo>
                    <a:pt x="409305" y="159753"/>
                  </a:lnTo>
                  <a:lnTo>
                    <a:pt x="414781" y="207263"/>
                  </a:lnTo>
                  <a:lnTo>
                    <a:pt x="409305" y="254821"/>
                  </a:lnTo>
                  <a:lnTo>
                    <a:pt x="393705" y="298475"/>
                  </a:lnTo>
                  <a:lnTo>
                    <a:pt x="369225" y="336982"/>
                  </a:lnTo>
                  <a:lnTo>
                    <a:pt x="337109" y="369098"/>
                  </a:lnTo>
                  <a:lnTo>
                    <a:pt x="298602" y="393578"/>
                  </a:lnTo>
                  <a:lnTo>
                    <a:pt x="254948" y="409178"/>
                  </a:lnTo>
                  <a:lnTo>
                    <a:pt x="207391" y="414655"/>
                  </a:lnTo>
                  <a:lnTo>
                    <a:pt x="159833" y="409178"/>
                  </a:lnTo>
                  <a:lnTo>
                    <a:pt x="116179" y="393578"/>
                  </a:lnTo>
                  <a:lnTo>
                    <a:pt x="77672" y="369098"/>
                  </a:lnTo>
                  <a:lnTo>
                    <a:pt x="45556" y="336982"/>
                  </a:lnTo>
                  <a:lnTo>
                    <a:pt x="21076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object 29"/>
          <p:cNvSpPr txBox="1"/>
          <p:nvPr/>
        </p:nvSpPr>
        <p:spPr>
          <a:xfrm>
            <a:off x="7084313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object 30"/>
          <p:cNvGrpSpPr/>
          <p:nvPr/>
        </p:nvGrpSpPr>
        <p:grpSpPr>
          <a:xfrm>
            <a:off x="4900366" y="2985234"/>
            <a:ext cx="1354243" cy="2445761"/>
            <a:chOff x="5088635" y="3493008"/>
            <a:chExt cx="1376680" cy="272986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3" name="object 31"/>
            <p:cNvSpPr/>
            <p:nvPr/>
          </p:nvSpPr>
          <p:spPr>
            <a:xfrm>
              <a:off x="5088635" y="3493008"/>
              <a:ext cx="1376172" cy="272948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5149595" y="4072128"/>
              <a:ext cx="1306068" cy="162001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5136768" y="3517900"/>
              <a:ext cx="1280159" cy="263347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5136768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60" h="2633979">
                  <a:moveTo>
                    <a:pt x="0" y="80010"/>
                  </a:moveTo>
                  <a:lnTo>
                    <a:pt x="6286" y="48863"/>
                  </a:lnTo>
                  <a:lnTo>
                    <a:pt x="23431" y="23431"/>
                  </a:lnTo>
                  <a:lnTo>
                    <a:pt x="48863" y="6286"/>
                  </a:lnTo>
                  <a:lnTo>
                    <a:pt x="80009" y="0"/>
                  </a:lnTo>
                  <a:lnTo>
                    <a:pt x="1200150" y="0"/>
                  </a:lnTo>
                  <a:lnTo>
                    <a:pt x="1231296" y="6286"/>
                  </a:lnTo>
                  <a:lnTo>
                    <a:pt x="1256728" y="23431"/>
                  </a:lnTo>
                  <a:lnTo>
                    <a:pt x="1273873" y="48863"/>
                  </a:lnTo>
                  <a:lnTo>
                    <a:pt x="1280159" y="80010"/>
                  </a:lnTo>
                  <a:lnTo>
                    <a:pt x="1280159" y="2553462"/>
                  </a:lnTo>
                  <a:lnTo>
                    <a:pt x="1273873" y="2584603"/>
                  </a:lnTo>
                  <a:lnTo>
                    <a:pt x="1256728" y="2610035"/>
                  </a:lnTo>
                  <a:lnTo>
                    <a:pt x="1231296" y="2627183"/>
                  </a:lnTo>
                  <a:lnTo>
                    <a:pt x="1200150" y="2633472"/>
                  </a:lnTo>
                  <a:lnTo>
                    <a:pt x="80009" y="2633472"/>
                  </a:lnTo>
                  <a:lnTo>
                    <a:pt x="48863" y="2627183"/>
                  </a:lnTo>
                  <a:lnTo>
                    <a:pt x="23431" y="2610035"/>
                  </a:lnTo>
                  <a:lnTo>
                    <a:pt x="6286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35"/>
          <p:cNvSpPr txBox="1"/>
          <p:nvPr/>
        </p:nvSpPr>
        <p:spPr>
          <a:xfrm>
            <a:off x="5005245" y="3463605"/>
            <a:ext cx="1106569" cy="1531845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 marR="4551" indent="569" algn="ctr">
              <a:spcBef>
                <a:spcPts val="85"/>
              </a:spcBef>
            </a:pPr>
            <a:r>
              <a:rPr lang="en-IN"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Facilitation of ownership of div</a:t>
            </a:r>
            <a:r>
              <a:rPr sz="1400" spc="-4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ersified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 Assets</a:t>
            </a:r>
            <a:endParaRPr lang="en-IN" sz="1400" spc="-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379" marR="4551" indent="569" algn="ctr">
              <a:spcBef>
                <a:spcPts val="85"/>
              </a:spcBef>
            </a:pPr>
            <a:r>
              <a:rPr lang="en-IN"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retail investors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object 36"/>
          <p:cNvGrpSpPr/>
          <p:nvPr/>
        </p:nvGrpSpPr>
        <p:grpSpPr>
          <a:xfrm>
            <a:off x="3542710" y="2963559"/>
            <a:ext cx="1245353" cy="2445761"/>
            <a:chOff x="3427476" y="3493008"/>
            <a:chExt cx="1390015" cy="272986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9" name="object 37"/>
            <p:cNvSpPr/>
            <p:nvPr/>
          </p:nvSpPr>
          <p:spPr>
            <a:xfrm>
              <a:off x="3427476" y="3493008"/>
              <a:ext cx="1376172" cy="272948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object 38"/>
            <p:cNvSpPr/>
            <p:nvPr/>
          </p:nvSpPr>
          <p:spPr>
            <a:xfrm>
              <a:off x="3459480" y="4072128"/>
              <a:ext cx="1357884" cy="162001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bject 39"/>
            <p:cNvSpPr/>
            <p:nvPr/>
          </p:nvSpPr>
          <p:spPr>
            <a:xfrm>
              <a:off x="3475355" y="3517900"/>
              <a:ext cx="1280160" cy="263347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object 40"/>
            <p:cNvSpPr/>
            <p:nvPr/>
          </p:nvSpPr>
          <p:spPr>
            <a:xfrm>
              <a:off x="3475355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60" h="2633979">
                  <a:moveTo>
                    <a:pt x="0" y="80010"/>
                  </a:moveTo>
                  <a:lnTo>
                    <a:pt x="6286" y="48863"/>
                  </a:lnTo>
                  <a:lnTo>
                    <a:pt x="23431" y="23431"/>
                  </a:lnTo>
                  <a:lnTo>
                    <a:pt x="48863" y="6286"/>
                  </a:lnTo>
                  <a:lnTo>
                    <a:pt x="80010" y="0"/>
                  </a:lnTo>
                  <a:lnTo>
                    <a:pt x="1200150" y="0"/>
                  </a:lnTo>
                  <a:lnTo>
                    <a:pt x="1231296" y="6286"/>
                  </a:lnTo>
                  <a:lnTo>
                    <a:pt x="1256728" y="23431"/>
                  </a:lnTo>
                  <a:lnTo>
                    <a:pt x="1273873" y="48863"/>
                  </a:lnTo>
                  <a:lnTo>
                    <a:pt x="1280160" y="80010"/>
                  </a:lnTo>
                  <a:lnTo>
                    <a:pt x="1280160" y="2553462"/>
                  </a:lnTo>
                  <a:lnTo>
                    <a:pt x="1273873" y="2584603"/>
                  </a:lnTo>
                  <a:lnTo>
                    <a:pt x="1256728" y="2610035"/>
                  </a:lnTo>
                  <a:lnTo>
                    <a:pt x="1231296" y="2627183"/>
                  </a:lnTo>
                  <a:lnTo>
                    <a:pt x="1200150" y="2633472"/>
                  </a:lnTo>
                  <a:lnTo>
                    <a:pt x="80010" y="2633472"/>
                  </a:lnTo>
                  <a:lnTo>
                    <a:pt x="48863" y="2627183"/>
                  </a:lnTo>
                  <a:lnTo>
                    <a:pt x="23431" y="2610035"/>
                  </a:lnTo>
                  <a:lnTo>
                    <a:pt x="6286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object 41"/>
          <p:cNvSpPr txBox="1"/>
          <p:nvPr/>
        </p:nvSpPr>
        <p:spPr>
          <a:xfrm>
            <a:off x="3687348" y="3463603"/>
            <a:ext cx="944397" cy="187039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 marR="4551" algn="ctr">
              <a:spcBef>
                <a:spcPts val="85"/>
              </a:spcBef>
            </a:pPr>
            <a:r>
              <a:rPr lang="en-IN" sz="12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Low-risk investments offered to attract long-term</a:t>
            </a:r>
          </a:p>
          <a:p>
            <a:pPr marL="11379" marR="4551" algn="ctr">
              <a:spcBef>
                <a:spcPts val="85"/>
              </a:spcBef>
            </a:pPr>
            <a:r>
              <a:rPr lang="en-IN" sz="12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 such as insurance and pension funds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object 42"/>
          <p:cNvGrpSpPr/>
          <p:nvPr/>
        </p:nvGrpSpPr>
        <p:grpSpPr>
          <a:xfrm>
            <a:off x="3918192" y="2895288"/>
            <a:ext cx="482439" cy="483577"/>
            <a:chOff x="3846576" y="3416808"/>
            <a:chExt cx="538480" cy="539750"/>
          </a:xfrm>
        </p:grpSpPr>
        <p:sp>
          <p:nvSpPr>
            <p:cNvPr id="45" name="object 43"/>
            <p:cNvSpPr/>
            <p:nvPr/>
          </p:nvSpPr>
          <p:spPr>
            <a:xfrm>
              <a:off x="3846576" y="3416808"/>
              <a:ext cx="537972" cy="539495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bject 44"/>
            <p:cNvSpPr/>
            <p:nvPr/>
          </p:nvSpPr>
          <p:spPr>
            <a:xfrm>
              <a:off x="3927348" y="3496056"/>
              <a:ext cx="420624" cy="43129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bject 45"/>
            <p:cNvSpPr/>
            <p:nvPr/>
          </p:nvSpPr>
          <p:spPr>
            <a:xfrm>
              <a:off x="3908044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4" h="414654">
                  <a:moveTo>
                    <a:pt x="207390" y="0"/>
                  </a:moveTo>
                  <a:lnTo>
                    <a:pt x="159833" y="5476"/>
                  </a:lnTo>
                  <a:lnTo>
                    <a:pt x="116179" y="21073"/>
                  </a:lnTo>
                  <a:lnTo>
                    <a:pt x="77672" y="45546"/>
                  </a:lnTo>
                  <a:lnTo>
                    <a:pt x="45556" y="77648"/>
                  </a:lnTo>
                  <a:lnTo>
                    <a:pt x="21076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6" y="298475"/>
                  </a:lnTo>
                  <a:lnTo>
                    <a:pt x="45556" y="336982"/>
                  </a:lnTo>
                  <a:lnTo>
                    <a:pt x="77672" y="369098"/>
                  </a:lnTo>
                  <a:lnTo>
                    <a:pt x="116179" y="393578"/>
                  </a:lnTo>
                  <a:lnTo>
                    <a:pt x="159833" y="409178"/>
                  </a:lnTo>
                  <a:lnTo>
                    <a:pt x="207390" y="414655"/>
                  </a:lnTo>
                  <a:lnTo>
                    <a:pt x="254901" y="409178"/>
                  </a:lnTo>
                  <a:lnTo>
                    <a:pt x="298522" y="393578"/>
                  </a:lnTo>
                  <a:lnTo>
                    <a:pt x="337006" y="369098"/>
                  </a:lnTo>
                  <a:lnTo>
                    <a:pt x="369108" y="336982"/>
                  </a:lnTo>
                  <a:lnTo>
                    <a:pt x="393581" y="298475"/>
                  </a:lnTo>
                  <a:lnTo>
                    <a:pt x="409178" y="254821"/>
                  </a:lnTo>
                  <a:lnTo>
                    <a:pt x="414654" y="207263"/>
                  </a:lnTo>
                  <a:lnTo>
                    <a:pt x="409178" y="159753"/>
                  </a:lnTo>
                  <a:lnTo>
                    <a:pt x="393581" y="116132"/>
                  </a:lnTo>
                  <a:lnTo>
                    <a:pt x="369108" y="77648"/>
                  </a:lnTo>
                  <a:lnTo>
                    <a:pt x="337006" y="45546"/>
                  </a:lnTo>
                  <a:lnTo>
                    <a:pt x="298522" y="21073"/>
                  </a:lnTo>
                  <a:lnTo>
                    <a:pt x="254901" y="5476"/>
                  </a:lnTo>
                  <a:lnTo>
                    <a:pt x="207390" y="0"/>
                  </a:lnTo>
                  <a:close/>
                </a:path>
              </a:pathLst>
            </a:custGeom>
            <a:solidFill>
              <a:srgbClr val="52555A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bject 46"/>
            <p:cNvSpPr/>
            <p:nvPr/>
          </p:nvSpPr>
          <p:spPr>
            <a:xfrm>
              <a:off x="3908044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4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6" y="116132"/>
                  </a:lnTo>
                  <a:lnTo>
                    <a:pt x="45556" y="77648"/>
                  </a:lnTo>
                  <a:lnTo>
                    <a:pt x="77672" y="45546"/>
                  </a:lnTo>
                  <a:lnTo>
                    <a:pt x="116179" y="21073"/>
                  </a:lnTo>
                  <a:lnTo>
                    <a:pt x="159833" y="5476"/>
                  </a:lnTo>
                  <a:lnTo>
                    <a:pt x="207390" y="0"/>
                  </a:lnTo>
                  <a:lnTo>
                    <a:pt x="254901" y="5476"/>
                  </a:lnTo>
                  <a:lnTo>
                    <a:pt x="298522" y="21073"/>
                  </a:lnTo>
                  <a:lnTo>
                    <a:pt x="337006" y="45546"/>
                  </a:lnTo>
                  <a:lnTo>
                    <a:pt x="369108" y="77648"/>
                  </a:lnTo>
                  <a:lnTo>
                    <a:pt x="393581" y="116132"/>
                  </a:lnTo>
                  <a:lnTo>
                    <a:pt x="409178" y="159753"/>
                  </a:lnTo>
                  <a:lnTo>
                    <a:pt x="414654" y="207263"/>
                  </a:lnTo>
                  <a:lnTo>
                    <a:pt x="409178" y="254821"/>
                  </a:lnTo>
                  <a:lnTo>
                    <a:pt x="393581" y="298475"/>
                  </a:lnTo>
                  <a:lnTo>
                    <a:pt x="369108" y="336982"/>
                  </a:lnTo>
                  <a:lnTo>
                    <a:pt x="337006" y="369098"/>
                  </a:lnTo>
                  <a:lnTo>
                    <a:pt x="298522" y="393578"/>
                  </a:lnTo>
                  <a:lnTo>
                    <a:pt x="254901" y="409178"/>
                  </a:lnTo>
                  <a:lnTo>
                    <a:pt x="207390" y="414655"/>
                  </a:lnTo>
                  <a:lnTo>
                    <a:pt x="159833" y="409178"/>
                  </a:lnTo>
                  <a:lnTo>
                    <a:pt x="116179" y="393578"/>
                  </a:lnTo>
                  <a:lnTo>
                    <a:pt x="77672" y="369098"/>
                  </a:lnTo>
                  <a:lnTo>
                    <a:pt x="45556" y="336982"/>
                  </a:lnTo>
                  <a:lnTo>
                    <a:pt x="21076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object 47"/>
          <p:cNvSpPr txBox="1"/>
          <p:nvPr/>
        </p:nvSpPr>
        <p:spPr>
          <a:xfrm>
            <a:off x="4106958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object 49"/>
          <p:cNvGrpSpPr/>
          <p:nvPr/>
        </p:nvGrpSpPr>
        <p:grpSpPr>
          <a:xfrm>
            <a:off x="8008912" y="2963559"/>
            <a:ext cx="1231699" cy="2445761"/>
            <a:chOff x="8412480" y="3493008"/>
            <a:chExt cx="1374775" cy="272986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1" name="object 50"/>
            <p:cNvSpPr/>
            <p:nvPr/>
          </p:nvSpPr>
          <p:spPr>
            <a:xfrm>
              <a:off x="8412480" y="3493008"/>
              <a:ext cx="1374648" cy="272948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bject 51"/>
            <p:cNvSpPr/>
            <p:nvPr/>
          </p:nvSpPr>
          <p:spPr>
            <a:xfrm>
              <a:off x="8459597" y="3517900"/>
              <a:ext cx="1280159" cy="263347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bject 52"/>
            <p:cNvSpPr/>
            <p:nvPr/>
          </p:nvSpPr>
          <p:spPr>
            <a:xfrm>
              <a:off x="8459597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59" h="2633979">
                  <a:moveTo>
                    <a:pt x="0" y="80010"/>
                  </a:moveTo>
                  <a:lnTo>
                    <a:pt x="6286" y="48863"/>
                  </a:lnTo>
                  <a:lnTo>
                    <a:pt x="23431" y="23431"/>
                  </a:lnTo>
                  <a:lnTo>
                    <a:pt x="48863" y="6286"/>
                  </a:lnTo>
                  <a:lnTo>
                    <a:pt x="80009" y="0"/>
                  </a:lnTo>
                  <a:lnTo>
                    <a:pt x="1200150" y="0"/>
                  </a:lnTo>
                  <a:lnTo>
                    <a:pt x="1231296" y="6286"/>
                  </a:lnTo>
                  <a:lnTo>
                    <a:pt x="1256728" y="23431"/>
                  </a:lnTo>
                  <a:lnTo>
                    <a:pt x="1273873" y="48863"/>
                  </a:lnTo>
                  <a:lnTo>
                    <a:pt x="1280159" y="80010"/>
                  </a:lnTo>
                  <a:lnTo>
                    <a:pt x="1280159" y="2553462"/>
                  </a:lnTo>
                  <a:lnTo>
                    <a:pt x="1273873" y="2584603"/>
                  </a:lnTo>
                  <a:lnTo>
                    <a:pt x="1256728" y="2610035"/>
                  </a:lnTo>
                  <a:lnTo>
                    <a:pt x="1231296" y="2627183"/>
                  </a:lnTo>
                  <a:lnTo>
                    <a:pt x="1200150" y="2633472"/>
                  </a:lnTo>
                  <a:lnTo>
                    <a:pt x="80009" y="2633472"/>
                  </a:lnTo>
                  <a:lnTo>
                    <a:pt x="48863" y="2627183"/>
                  </a:lnTo>
                  <a:lnTo>
                    <a:pt x="23431" y="2610035"/>
                  </a:lnTo>
                  <a:lnTo>
                    <a:pt x="6286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object 53"/>
          <p:cNvSpPr txBox="1"/>
          <p:nvPr/>
        </p:nvSpPr>
        <p:spPr>
          <a:xfrm>
            <a:off x="8218954" y="3884743"/>
            <a:ext cx="811840" cy="872690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 marR="4551" indent="1138" algn="ctr">
              <a:spcBef>
                <a:spcPts val="85"/>
              </a:spcBef>
            </a:pP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  </a:t>
            </a:r>
            <a:r>
              <a:rPr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z="1400" spc="-3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 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object 54"/>
          <p:cNvGrpSpPr/>
          <p:nvPr/>
        </p:nvGrpSpPr>
        <p:grpSpPr>
          <a:xfrm>
            <a:off x="8383030" y="2895288"/>
            <a:ext cx="483577" cy="483577"/>
            <a:chOff x="8830056" y="3416808"/>
            <a:chExt cx="539750" cy="539750"/>
          </a:xfrm>
        </p:grpSpPr>
        <p:sp>
          <p:nvSpPr>
            <p:cNvPr id="56" name="object 55"/>
            <p:cNvSpPr/>
            <p:nvPr/>
          </p:nvSpPr>
          <p:spPr>
            <a:xfrm>
              <a:off x="8830056" y="3416808"/>
              <a:ext cx="539496" cy="53949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56"/>
            <p:cNvSpPr/>
            <p:nvPr/>
          </p:nvSpPr>
          <p:spPr>
            <a:xfrm>
              <a:off x="8912352" y="3496056"/>
              <a:ext cx="420624" cy="43129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object 57"/>
            <p:cNvSpPr/>
            <p:nvPr/>
          </p:nvSpPr>
          <p:spPr>
            <a:xfrm>
              <a:off x="8892413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4" h="414654">
                  <a:moveTo>
                    <a:pt x="207263" y="0"/>
                  </a:moveTo>
                  <a:lnTo>
                    <a:pt x="159753" y="5476"/>
                  </a:lnTo>
                  <a:lnTo>
                    <a:pt x="116132" y="21073"/>
                  </a:lnTo>
                  <a:lnTo>
                    <a:pt x="77648" y="45546"/>
                  </a:lnTo>
                  <a:lnTo>
                    <a:pt x="45546" y="77648"/>
                  </a:lnTo>
                  <a:lnTo>
                    <a:pt x="21073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3" y="298475"/>
                  </a:lnTo>
                  <a:lnTo>
                    <a:pt x="45546" y="336982"/>
                  </a:lnTo>
                  <a:lnTo>
                    <a:pt x="77648" y="369098"/>
                  </a:lnTo>
                  <a:lnTo>
                    <a:pt x="116132" y="393578"/>
                  </a:lnTo>
                  <a:lnTo>
                    <a:pt x="159753" y="409178"/>
                  </a:lnTo>
                  <a:lnTo>
                    <a:pt x="207263" y="414655"/>
                  </a:lnTo>
                  <a:lnTo>
                    <a:pt x="254821" y="409178"/>
                  </a:lnTo>
                  <a:lnTo>
                    <a:pt x="298475" y="393578"/>
                  </a:lnTo>
                  <a:lnTo>
                    <a:pt x="336982" y="369098"/>
                  </a:lnTo>
                  <a:lnTo>
                    <a:pt x="369098" y="336982"/>
                  </a:lnTo>
                  <a:lnTo>
                    <a:pt x="393578" y="298475"/>
                  </a:lnTo>
                  <a:lnTo>
                    <a:pt x="409178" y="254821"/>
                  </a:lnTo>
                  <a:lnTo>
                    <a:pt x="414654" y="207263"/>
                  </a:lnTo>
                  <a:lnTo>
                    <a:pt x="409178" y="159753"/>
                  </a:lnTo>
                  <a:lnTo>
                    <a:pt x="393578" y="116132"/>
                  </a:lnTo>
                  <a:lnTo>
                    <a:pt x="369098" y="77648"/>
                  </a:lnTo>
                  <a:lnTo>
                    <a:pt x="336982" y="45546"/>
                  </a:lnTo>
                  <a:lnTo>
                    <a:pt x="298475" y="21073"/>
                  </a:lnTo>
                  <a:lnTo>
                    <a:pt x="254821" y="5476"/>
                  </a:lnTo>
                  <a:lnTo>
                    <a:pt x="207263" y="0"/>
                  </a:lnTo>
                  <a:close/>
                </a:path>
              </a:pathLst>
            </a:custGeom>
            <a:solidFill>
              <a:srgbClr val="012C5F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bject 58"/>
            <p:cNvSpPr/>
            <p:nvPr/>
          </p:nvSpPr>
          <p:spPr>
            <a:xfrm>
              <a:off x="8892413" y="3459226"/>
              <a:ext cx="414655" cy="414655"/>
            </a:xfrm>
            <a:custGeom>
              <a:avLst/>
              <a:gdLst/>
              <a:ahLst/>
              <a:cxnLst/>
              <a:rect l="l" t="t" r="r" b="b"/>
              <a:pathLst>
                <a:path w="414654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3" y="116132"/>
                  </a:lnTo>
                  <a:lnTo>
                    <a:pt x="45546" y="77648"/>
                  </a:lnTo>
                  <a:lnTo>
                    <a:pt x="77648" y="45546"/>
                  </a:lnTo>
                  <a:lnTo>
                    <a:pt x="116132" y="21073"/>
                  </a:lnTo>
                  <a:lnTo>
                    <a:pt x="159753" y="5476"/>
                  </a:lnTo>
                  <a:lnTo>
                    <a:pt x="207263" y="0"/>
                  </a:lnTo>
                  <a:lnTo>
                    <a:pt x="254821" y="5476"/>
                  </a:lnTo>
                  <a:lnTo>
                    <a:pt x="298475" y="21073"/>
                  </a:lnTo>
                  <a:lnTo>
                    <a:pt x="336982" y="45546"/>
                  </a:lnTo>
                  <a:lnTo>
                    <a:pt x="369098" y="77648"/>
                  </a:lnTo>
                  <a:lnTo>
                    <a:pt x="393578" y="116132"/>
                  </a:lnTo>
                  <a:lnTo>
                    <a:pt x="409178" y="159753"/>
                  </a:lnTo>
                  <a:lnTo>
                    <a:pt x="414654" y="207263"/>
                  </a:lnTo>
                  <a:lnTo>
                    <a:pt x="409178" y="254821"/>
                  </a:lnTo>
                  <a:lnTo>
                    <a:pt x="393578" y="298475"/>
                  </a:lnTo>
                  <a:lnTo>
                    <a:pt x="369098" y="336982"/>
                  </a:lnTo>
                  <a:lnTo>
                    <a:pt x="336982" y="369098"/>
                  </a:lnTo>
                  <a:lnTo>
                    <a:pt x="298475" y="393578"/>
                  </a:lnTo>
                  <a:lnTo>
                    <a:pt x="254821" y="409178"/>
                  </a:lnTo>
                  <a:lnTo>
                    <a:pt x="207263" y="414655"/>
                  </a:lnTo>
                  <a:lnTo>
                    <a:pt x="159753" y="409178"/>
                  </a:lnTo>
                  <a:lnTo>
                    <a:pt x="116132" y="393578"/>
                  </a:lnTo>
                  <a:lnTo>
                    <a:pt x="77648" y="369098"/>
                  </a:lnTo>
                  <a:lnTo>
                    <a:pt x="45546" y="336982"/>
                  </a:lnTo>
                  <a:lnTo>
                    <a:pt x="21073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object 59"/>
          <p:cNvSpPr txBox="1"/>
          <p:nvPr/>
        </p:nvSpPr>
        <p:spPr>
          <a:xfrm>
            <a:off x="8573161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1" name="object 60"/>
          <p:cNvGrpSpPr/>
          <p:nvPr/>
        </p:nvGrpSpPr>
        <p:grpSpPr>
          <a:xfrm>
            <a:off x="431887" y="2115987"/>
            <a:ext cx="5822222" cy="3257797"/>
            <a:chOff x="94488" y="2586263"/>
            <a:chExt cx="6498540" cy="3636228"/>
          </a:xfrm>
        </p:grpSpPr>
        <p:sp>
          <p:nvSpPr>
            <p:cNvPr id="62" name="object 61"/>
            <p:cNvSpPr/>
            <p:nvPr/>
          </p:nvSpPr>
          <p:spPr>
            <a:xfrm>
              <a:off x="5155832" y="2586263"/>
              <a:ext cx="1437196" cy="864824"/>
            </a:xfrm>
            <a:custGeom>
              <a:avLst/>
              <a:gdLst/>
              <a:ahLst/>
              <a:cxnLst/>
              <a:rect l="l" t="t" r="r" b="b"/>
              <a:pathLst>
                <a:path w="1271904" h="741045">
                  <a:moveTo>
                    <a:pt x="10159" y="0"/>
                  </a:moveTo>
                  <a:lnTo>
                    <a:pt x="0" y="740791"/>
                  </a:lnTo>
                  <a:lnTo>
                    <a:pt x="1271904" y="740791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EAEBEB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object 62"/>
            <p:cNvSpPr/>
            <p:nvPr/>
          </p:nvSpPr>
          <p:spPr>
            <a:xfrm>
              <a:off x="105156" y="3493007"/>
              <a:ext cx="1374648" cy="2729484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object 63"/>
            <p:cNvSpPr/>
            <p:nvPr/>
          </p:nvSpPr>
          <p:spPr>
            <a:xfrm>
              <a:off x="94488" y="3933444"/>
              <a:ext cx="1427988" cy="1886712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object 64"/>
            <p:cNvSpPr/>
            <p:nvPr/>
          </p:nvSpPr>
          <p:spPr>
            <a:xfrm>
              <a:off x="152412" y="3517900"/>
              <a:ext cx="1280147" cy="2633472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object 65"/>
            <p:cNvSpPr/>
            <p:nvPr/>
          </p:nvSpPr>
          <p:spPr>
            <a:xfrm>
              <a:off x="152412" y="3517900"/>
              <a:ext cx="1280160" cy="2633980"/>
            </a:xfrm>
            <a:custGeom>
              <a:avLst/>
              <a:gdLst/>
              <a:ahLst/>
              <a:cxnLst/>
              <a:rect l="l" t="t" r="r" b="b"/>
              <a:pathLst>
                <a:path w="1280160" h="2633979">
                  <a:moveTo>
                    <a:pt x="0" y="80010"/>
                  </a:moveTo>
                  <a:lnTo>
                    <a:pt x="6288" y="48863"/>
                  </a:lnTo>
                  <a:lnTo>
                    <a:pt x="23436" y="23431"/>
                  </a:lnTo>
                  <a:lnTo>
                    <a:pt x="48868" y="6286"/>
                  </a:lnTo>
                  <a:lnTo>
                    <a:pt x="80009" y="0"/>
                  </a:lnTo>
                  <a:lnTo>
                    <a:pt x="1200137" y="0"/>
                  </a:lnTo>
                  <a:lnTo>
                    <a:pt x="1231284" y="6286"/>
                  </a:lnTo>
                  <a:lnTo>
                    <a:pt x="1256715" y="23431"/>
                  </a:lnTo>
                  <a:lnTo>
                    <a:pt x="1273860" y="48863"/>
                  </a:lnTo>
                  <a:lnTo>
                    <a:pt x="1280147" y="80010"/>
                  </a:lnTo>
                  <a:lnTo>
                    <a:pt x="1280147" y="2553462"/>
                  </a:lnTo>
                  <a:lnTo>
                    <a:pt x="1273860" y="2584603"/>
                  </a:lnTo>
                  <a:lnTo>
                    <a:pt x="1256715" y="2610035"/>
                  </a:lnTo>
                  <a:lnTo>
                    <a:pt x="1231284" y="2627183"/>
                  </a:lnTo>
                  <a:lnTo>
                    <a:pt x="1200137" y="2633472"/>
                  </a:lnTo>
                  <a:lnTo>
                    <a:pt x="80009" y="2633472"/>
                  </a:lnTo>
                  <a:lnTo>
                    <a:pt x="48868" y="2627183"/>
                  </a:lnTo>
                  <a:lnTo>
                    <a:pt x="23436" y="2610035"/>
                  </a:lnTo>
                  <a:lnTo>
                    <a:pt x="6288" y="2584603"/>
                  </a:lnTo>
                  <a:lnTo>
                    <a:pt x="0" y="2553462"/>
                  </a:lnTo>
                  <a:lnTo>
                    <a:pt x="0" y="80010"/>
                  </a:lnTo>
                  <a:close/>
                </a:path>
              </a:pathLst>
            </a:custGeom>
            <a:ln w="9525">
              <a:solidFill>
                <a:srgbClr val="002C5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7" name="object 66"/>
          <p:cNvSpPr txBox="1"/>
          <p:nvPr/>
        </p:nvSpPr>
        <p:spPr>
          <a:xfrm>
            <a:off x="495360" y="3469993"/>
            <a:ext cx="1135915" cy="1519594"/>
          </a:xfrm>
          <a:prstGeom prst="rect">
            <a:avLst/>
          </a:prstGeom>
        </p:spPr>
        <p:txBody>
          <a:bodyPr vert="horz" wrap="square" lIns="0" tIns="11378" rIns="0" bIns="0" rtlCol="0">
            <a:spAutoFit/>
          </a:bodyPr>
          <a:lstStyle/>
          <a:p>
            <a:pPr marL="67137" marR="59171" algn="ctr">
              <a:spcBef>
                <a:spcPts val="90"/>
              </a:spcBef>
            </a:pP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1400" spc="-4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10" marR="4551" algn="ctr">
              <a:spcBef>
                <a:spcPts val="4"/>
              </a:spcBef>
            </a:pP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 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 </a:t>
            </a:r>
            <a:r>
              <a:rPr lang="en-IN"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</a:p>
          <a:p>
            <a:pPr marL="10810" marR="4551" algn="ctr">
              <a:spcBef>
                <a:spcPts val="4"/>
              </a:spcBef>
            </a:pPr>
            <a:r>
              <a:rPr sz="1400" spc="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 </a:t>
            </a:r>
            <a:r>
              <a:rPr sz="1400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 Infrastructure  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object 67"/>
          <p:cNvGrpSpPr/>
          <p:nvPr/>
        </p:nvGrpSpPr>
        <p:grpSpPr>
          <a:xfrm>
            <a:off x="940268" y="2895288"/>
            <a:ext cx="483577" cy="483577"/>
            <a:chOff x="522731" y="3416808"/>
            <a:chExt cx="539750" cy="539750"/>
          </a:xfrm>
        </p:grpSpPr>
        <p:sp>
          <p:nvSpPr>
            <p:cNvPr id="69" name="object 68"/>
            <p:cNvSpPr/>
            <p:nvPr/>
          </p:nvSpPr>
          <p:spPr>
            <a:xfrm>
              <a:off x="522731" y="3416808"/>
              <a:ext cx="539495" cy="539495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object 69"/>
            <p:cNvSpPr/>
            <p:nvPr/>
          </p:nvSpPr>
          <p:spPr>
            <a:xfrm>
              <a:off x="605027" y="3496056"/>
              <a:ext cx="420623" cy="43129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object 70"/>
            <p:cNvSpPr/>
            <p:nvPr/>
          </p:nvSpPr>
          <p:spPr>
            <a:xfrm>
              <a:off x="585139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90" h="414654">
                  <a:moveTo>
                    <a:pt x="207352" y="0"/>
                  </a:moveTo>
                  <a:lnTo>
                    <a:pt x="159809" y="5476"/>
                  </a:lnTo>
                  <a:lnTo>
                    <a:pt x="116165" y="21073"/>
                  </a:lnTo>
                  <a:lnTo>
                    <a:pt x="77665" y="45546"/>
                  </a:lnTo>
                  <a:lnTo>
                    <a:pt x="45553" y="77648"/>
                  </a:lnTo>
                  <a:lnTo>
                    <a:pt x="21075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5" y="298475"/>
                  </a:lnTo>
                  <a:lnTo>
                    <a:pt x="45553" y="336982"/>
                  </a:lnTo>
                  <a:lnTo>
                    <a:pt x="77665" y="369098"/>
                  </a:lnTo>
                  <a:lnTo>
                    <a:pt x="116165" y="393578"/>
                  </a:lnTo>
                  <a:lnTo>
                    <a:pt x="159809" y="409178"/>
                  </a:lnTo>
                  <a:lnTo>
                    <a:pt x="207352" y="414655"/>
                  </a:lnTo>
                  <a:lnTo>
                    <a:pt x="254900" y="409178"/>
                  </a:lnTo>
                  <a:lnTo>
                    <a:pt x="298546" y="393578"/>
                  </a:lnTo>
                  <a:lnTo>
                    <a:pt x="337046" y="369098"/>
                  </a:lnTo>
                  <a:lnTo>
                    <a:pt x="369156" y="336982"/>
                  </a:lnTo>
                  <a:lnTo>
                    <a:pt x="393632" y="298475"/>
                  </a:lnTo>
                  <a:lnTo>
                    <a:pt x="409230" y="254821"/>
                  </a:lnTo>
                  <a:lnTo>
                    <a:pt x="414705" y="207263"/>
                  </a:lnTo>
                  <a:lnTo>
                    <a:pt x="409230" y="159753"/>
                  </a:lnTo>
                  <a:lnTo>
                    <a:pt x="393632" y="116132"/>
                  </a:lnTo>
                  <a:lnTo>
                    <a:pt x="369156" y="77648"/>
                  </a:lnTo>
                  <a:lnTo>
                    <a:pt x="337046" y="45546"/>
                  </a:lnTo>
                  <a:lnTo>
                    <a:pt x="298546" y="21073"/>
                  </a:lnTo>
                  <a:lnTo>
                    <a:pt x="254900" y="5476"/>
                  </a:lnTo>
                  <a:lnTo>
                    <a:pt x="207352" y="0"/>
                  </a:lnTo>
                  <a:close/>
                </a:path>
              </a:pathLst>
            </a:custGeom>
            <a:solidFill>
              <a:srgbClr val="012C5F"/>
            </a:solidFill>
          </p:spPr>
          <p:txBody>
            <a:bodyPr wrap="square" lIns="0" tIns="0" rIns="0" bIns="0" rtlCol="0"/>
            <a:lstStyle/>
            <a:p>
              <a:endParaRPr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object 71"/>
            <p:cNvSpPr/>
            <p:nvPr/>
          </p:nvSpPr>
          <p:spPr>
            <a:xfrm>
              <a:off x="585139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90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5" y="116132"/>
                  </a:lnTo>
                  <a:lnTo>
                    <a:pt x="45553" y="77648"/>
                  </a:lnTo>
                  <a:lnTo>
                    <a:pt x="77665" y="45546"/>
                  </a:lnTo>
                  <a:lnTo>
                    <a:pt x="116165" y="21073"/>
                  </a:lnTo>
                  <a:lnTo>
                    <a:pt x="159809" y="5476"/>
                  </a:lnTo>
                  <a:lnTo>
                    <a:pt x="207352" y="0"/>
                  </a:lnTo>
                  <a:lnTo>
                    <a:pt x="254900" y="5476"/>
                  </a:lnTo>
                  <a:lnTo>
                    <a:pt x="298546" y="21073"/>
                  </a:lnTo>
                  <a:lnTo>
                    <a:pt x="337046" y="45546"/>
                  </a:lnTo>
                  <a:lnTo>
                    <a:pt x="369156" y="77648"/>
                  </a:lnTo>
                  <a:lnTo>
                    <a:pt x="393632" y="116132"/>
                  </a:lnTo>
                  <a:lnTo>
                    <a:pt x="409230" y="159753"/>
                  </a:lnTo>
                  <a:lnTo>
                    <a:pt x="414705" y="207263"/>
                  </a:lnTo>
                  <a:lnTo>
                    <a:pt x="409230" y="254821"/>
                  </a:lnTo>
                  <a:lnTo>
                    <a:pt x="393632" y="298475"/>
                  </a:lnTo>
                  <a:lnTo>
                    <a:pt x="369156" y="336982"/>
                  </a:lnTo>
                  <a:lnTo>
                    <a:pt x="337046" y="369098"/>
                  </a:lnTo>
                  <a:lnTo>
                    <a:pt x="298546" y="393578"/>
                  </a:lnTo>
                  <a:lnTo>
                    <a:pt x="254900" y="409178"/>
                  </a:lnTo>
                  <a:lnTo>
                    <a:pt x="207352" y="414655"/>
                  </a:lnTo>
                  <a:lnTo>
                    <a:pt x="159809" y="409178"/>
                  </a:lnTo>
                  <a:lnTo>
                    <a:pt x="116165" y="393578"/>
                  </a:lnTo>
                  <a:lnTo>
                    <a:pt x="77665" y="369098"/>
                  </a:lnTo>
                  <a:lnTo>
                    <a:pt x="45553" y="336982"/>
                  </a:lnTo>
                  <a:lnTo>
                    <a:pt x="21075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3" name="object 72"/>
          <p:cNvSpPr txBox="1"/>
          <p:nvPr/>
        </p:nvSpPr>
        <p:spPr>
          <a:xfrm>
            <a:off x="1129331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4" name="object 73"/>
          <p:cNvGrpSpPr/>
          <p:nvPr/>
        </p:nvGrpSpPr>
        <p:grpSpPr>
          <a:xfrm>
            <a:off x="5406471" y="2895288"/>
            <a:ext cx="482439" cy="483577"/>
            <a:chOff x="5507735" y="3416808"/>
            <a:chExt cx="538480" cy="539750"/>
          </a:xfrm>
        </p:grpSpPr>
        <p:sp>
          <p:nvSpPr>
            <p:cNvPr id="75" name="object 74"/>
            <p:cNvSpPr/>
            <p:nvPr/>
          </p:nvSpPr>
          <p:spPr>
            <a:xfrm>
              <a:off x="5507735" y="3416808"/>
              <a:ext cx="537972" cy="539495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object 75"/>
            <p:cNvSpPr/>
            <p:nvPr/>
          </p:nvSpPr>
          <p:spPr>
            <a:xfrm>
              <a:off x="5588507" y="3496056"/>
              <a:ext cx="420624" cy="43129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object 76"/>
            <p:cNvSpPr/>
            <p:nvPr/>
          </p:nvSpPr>
          <p:spPr>
            <a:xfrm>
              <a:off x="5569457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89" h="414654">
                  <a:moveTo>
                    <a:pt x="207390" y="0"/>
                  </a:moveTo>
                  <a:lnTo>
                    <a:pt x="159833" y="5476"/>
                  </a:lnTo>
                  <a:lnTo>
                    <a:pt x="116179" y="21073"/>
                  </a:lnTo>
                  <a:lnTo>
                    <a:pt x="77672" y="45546"/>
                  </a:lnTo>
                  <a:lnTo>
                    <a:pt x="45556" y="77648"/>
                  </a:lnTo>
                  <a:lnTo>
                    <a:pt x="21076" y="116132"/>
                  </a:lnTo>
                  <a:lnTo>
                    <a:pt x="5476" y="159753"/>
                  </a:lnTo>
                  <a:lnTo>
                    <a:pt x="0" y="207263"/>
                  </a:lnTo>
                  <a:lnTo>
                    <a:pt x="5476" y="254821"/>
                  </a:lnTo>
                  <a:lnTo>
                    <a:pt x="21076" y="298475"/>
                  </a:lnTo>
                  <a:lnTo>
                    <a:pt x="45556" y="336982"/>
                  </a:lnTo>
                  <a:lnTo>
                    <a:pt x="77672" y="369098"/>
                  </a:lnTo>
                  <a:lnTo>
                    <a:pt x="116179" y="393578"/>
                  </a:lnTo>
                  <a:lnTo>
                    <a:pt x="159833" y="409178"/>
                  </a:lnTo>
                  <a:lnTo>
                    <a:pt x="207390" y="414655"/>
                  </a:lnTo>
                  <a:lnTo>
                    <a:pt x="254948" y="409178"/>
                  </a:lnTo>
                  <a:lnTo>
                    <a:pt x="298602" y="393578"/>
                  </a:lnTo>
                  <a:lnTo>
                    <a:pt x="337109" y="369098"/>
                  </a:lnTo>
                  <a:lnTo>
                    <a:pt x="369225" y="336982"/>
                  </a:lnTo>
                  <a:lnTo>
                    <a:pt x="393705" y="298475"/>
                  </a:lnTo>
                  <a:lnTo>
                    <a:pt x="409305" y="254821"/>
                  </a:lnTo>
                  <a:lnTo>
                    <a:pt x="414781" y="207263"/>
                  </a:lnTo>
                  <a:lnTo>
                    <a:pt x="409305" y="159753"/>
                  </a:lnTo>
                  <a:lnTo>
                    <a:pt x="393705" y="116132"/>
                  </a:lnTo>
                  <a:lnTo>
                    <a:pt x="369225" y="77648"/>
                  </a:lnTo>
                  <a:lnTo>
                    <a:pt x="337109" y="45546"/>
                  </a:lnTo>
                  <a:lnTo>
                    <a:pt x="298602" y="21073"/>
                  </a:lnTo>
                  <a:lnTo>
                    <a:pt x="254948" y="5476"/>
                  </a:lnTo>
                  <a:lnTo>
                    <a:pt x="207390" y="0"/>
                  </a:lnTo>
                  <a:close/>
                </a:path>
              </a:pathLst>
            </a:custGeom>
            <a:solidFill>
              <a:srgbClr val="006DAD"/>
            </a:solidFill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object 77"/>
            <p:cNvSpPr/>
            <p:nvPr/>
          </p:nvSpPr>
          <p:spPr>
            <a:xfrm>
              <a:off x="5569457" y="3459226"/>
              <a:ext cx="415290" cy="414655"/>
            </a:xfrm>
            <a:custGeom>
              <a:avLst/>
              <a:gdLst/>
              <a:ahLst/>
              <a:cxnLst/>
              <a:rect l="l" t="t" r="r" b="b"/>
              <a:pathLst>
                <a:path w="415289" h="414654">
                  <a:moveTo>
                    <a:pt x="0" y="207263"/>
                  </a:moveTo>
                  <a:lnTo>
                    <a:pt x="5476" y="159753"/>
                  </a:lnTo>
                  <a:lnTo>
                    <a:pt x="21076" y="116132"/>
                  </a:lnTo>
                  <a:lnTo>
                    <a:pt x="45556" y="77648"/>
                  </a:lnTo>
                  <a:lnTo>
                    <a:pt x="77672" y="45546"/>
                  </a:lnTo>
                  <a:lnTo>
                    <a:pt x="116179" y="21073"/>
                  </a:lnTo>
                  <a:lnTo>
                    <a:pt x="159833" y="5476"/>
                  </a:lnTo>
                  <a:lnTo>
                    <a:pt x="207390" y="0"/>
                  </a:lnTo>
                  <a:lnTo>
                    <a:pt x="254948" y="5476"/>
                  </a:lnTo>
                  <a:lnTo>
                    <a:pt x="298602" y="21073"/>
                  </a:lnTo>
                  <a:lnTo>
                    <a:pt x="337109" y="45546"/>
                  </a:lnTo>
                  <a:lnTo>
                    <a:pt x="369225" y="77648"/>
                  </a:lnTo>
                  <a:lnTo>
                    <a:pt x="393705" y="116132"/>
                  </a:lnTo>
                  <a:lnTo>
                    <a:pt x="409305" y="159753"/>
                  </a:lnTo>
                  <a:lnTo>
                    <a:pt x="414781" y="207263"/>
                  </a:lnTo>
                  <a:lnTo>
                    <a:pt x="409305" y="254821"/>
                  </a:lnTo>
                  <a:lnTo>
                    <a:pt x="393705" y="298475"/>
                  </a:lnTo>
                  <a:lnTo>
                    <a:pt x="369225" y="336982"/>
                  </a:lnTo>
                  <a:lnTo>
                    <a:pt x="337109" y="369098"/>
                  </a:lnTo>
                  <a:lnTo>
                    <a:pt x="298602" y="393578"/>
                  </a:lnTo>
                  <a:lnTo>
                    <a:pt x="254948" y="409178"/>
                  </a:lnTo>
                  <a:lnTo>
                    <a:pt x="207390" y="414655"/>
                  </a:lnTo>
                  <a:lnTo>
                    <a:pt x="159833" y="409178"/>
                  </a:lnTo>
                  <a:lnTo>
                    <a:pt x="116179" y="393578"/>
                  </a:lnTo>
                  <a:lnTo>
                    <a:pt x="77672" y="369098"/>
                  </a:lnTo>
                  <a:lnTo>
                    <a:pt x="45556" y="336982"/>
                  </a:lnTo>
                  <a:lnTo>
                    <a:pt x="21076" y="298475"/>
                  </a:lnTo>
                  <a:lnTo>
                    <a:pt x="5476" y="254821"/>
                  </a:lnTo>
                  <a:lnTo>
                    <a:pt x="0" y="20726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1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9" name="object 78"/>
          <p:cNvSpPr txBox="1"/>
          <p:nvPr/>
        </p:nvSpPr>
        <p:spPr>
          <a:xfrm>
            <a:off x="5595578" y="3015557"/>
            <a:ext cx="105249" cy="226359"/>
          </a:xfrm>
          <a:prstGeom prst="rect">
            <a:avLst/>
          </a:prstGeom>
        </p:spPr>
        <p:txBody>
          <a:bodyPr vert="horz" wrap="square" lIns="0" tIns="10810" rIns="0" bIns="0" rtlCol="0">
            <a:spAutoFit/>
          </a:bodyPr>
          <a:lstStyle/>
          <a:p>
            <a:pPr marL="11379">
              <a:spcBef>
                <a:spcPts val="85"/>
              </a:spcBef>
            </a:pPr>
            <a:r>
              <a:rPr sz="1400" b="1" spc="-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37584" y="2576206"/>
            <a:ext cx="240772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58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N" sz="15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837584" y="2576206"/>
            <a:ext cx="240772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58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N" sz="15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Isosceles Triangle 81"/>
          <p:cNvSpPr/>
          <p:nvPr/>
        </p:nvSpPr>
        <p:spPr bwMode="auto">
          <a:xfrm>
            <a:off x="3943537" y="918952"/>
            <a:ext cx="1788094" cy="1031983"/>
          </a:xfrm>
          <a:prstGeom prst="triangle">
            <a:avLst/>
          </a:prstGeom>
          <a:solidFill>
            <a:srgbClr val="0066B3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40341" tIns="40341" rIns="40341" bIns="40341" numCol="1" rtlCol="0" anchor="t" anchorCtr="0" compatLnSpc="1">
            <a:prstTxWarp prst="textNoShape">
              <a:avLst/>
            </a:prstTxWarp>
          </a:bodyPr>
          <a:lstStyle/>
          <a:p>
            <a:pPr defTabSz="806867" eaLnBrk="0" fontAlgn="base" hangingPunct="0">
              <a:spcBef>
                <a:spcPct val="0"/>
              </a:spcBef>
            </a:pPr>
            <a:endParaRPr lang="en-IN" sz="706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532221" y="1483292"/>
            <a:ext cx="1748500" cy="472565"/>
          </a:xfrm>
          <a:prstGeom prst="rect">
            <a:avLst/>
          </a:prstGeom>
          <a:noFill/>
        </p:spPr>
        <p:txBody>
          <a:bodyPr wrap="square" lIns="40341" rIns="40341" rtlCol="0">
            <a:spAutoFit/>
          </a:bodyPr>
          <a:lstStyle/>
          <a:p>
            <a:r>
              <a:rPr lang="en-IN" sz="247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</a:t>
            </a:r>
            <a:endParaRPr lang="en-IN" sz="70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84967" y="5650594"/>
            <a:ext cx="850523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40341" rIns="40341" rtlCol="0">
            <a:spAutoFit/>
          </a:bodyPr>
          <a:lstStyle/>
          <a:p>
            <a:pPr algn="just"/>
            <a:r>
              <a:rPr lang="en-IN" sz="1400" b="1" dirty="0" err="1">
                <a:latin typeface="Arial" pitchFamily="34" charset="0"/>
                <a:cs typeface="Arial" pitchFamily="34" charset="0"/>
              </a:rPr>
              <a:t>InvITs</a:t>
            </a:r>
            <a:r>
              <a:rPr lang="en-IN" sz="1400" b="1" dirty="0">
                <a:latin typeface="Arial" pitchFamily="34" charset="0"/>
                <a:cs typeface="Arial" pitchFamily="34" charset="0"/>
              </a:rPr>
              <a:t> facilitate creation of infrastructure assets by providing better financing and ownership opportunity while generating healthy returns for investors</a:t>
            </a:r>
          </a:p>
        </p:txBody>
      </p:sp>
      <p:pic>
        <p:nvPicPr>
          <p:cNvPr id="86" name="Picture 3"/>
          <p:cNvPicPr/>
          <p:nvPr/>
        </p:nvPicPr>
        <p:blipFill>
          <a:blip r:embed="rId31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40307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Who can Invest in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InvITs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?</a:t>
            </a:r>
          </a:p>
        </p:txBody>
      </p:sp>
      <p:sp>
        <p:nvSpPr>
          <p:cNvPr id="170" name="CustomShape 2"/>
          <p:cNvSpPr/>
          <p:nvPr/>
        </p:nvSpPr>
        <p:spPr>
          <a:xfrm>
            <a:off x="495360" y="1073631"/>
            <a:ext cx="8659413" cy="527446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Any </a:t>
            </a:r>
            <a:r>
              <a:rPr lang="en-US" sz="2000" spc="-1" dirty="0"/>
              <a:t>investor (domestic / foreign / retail / institutional) can buy </a:t>
            </a:r>
            <a:r>
              <a:rPr lang="en-US" sz="2000" spc="-1" dirty="0" err="1" smtClean="0"/>
              <a:t>InvIT</a:t>
            </a:r>
            <a:r>
              <a:rPr lang="en-US" sz="2000" spc="-1" dirty="0" smtClean="0"/>
              <a:t> </a:t>
            </a:r>
            <a:r>
              <a:rPr lang="en-US" sz="2000" spc="-1" dirty="0"/>
              <a:t>units in </a:t>
            </a:r>
            <a:r>
              <a:rPr lang="en-US" sz="2000" spc="-1" dirty="0" smtClean="0"/>
              <a:t>India; </a:t>
            </a: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The minimum subscription amount </a:t>
            </a:r>
            <a:r>
              <a:rPr lang="en-US" sz="2000" spc="-1" dirty="0"/>
              <a:t>for public InvITs </a:t>
            </a:r>
            <a:r>
              <a:rPr lang="en-US" sz="2000" spc="-1" dirty="0" smtClean="0"/>
              <a:t>is in the range of  ₹10,000 to ₹ 15,000/- and the trading lot is 1 unit. (revised </a:t>
            </a:r>
            <a:r>
              <a:rPr lang="en-US" sz="2000" spc="-1" dirty="0" err="1" smtClean="0"/>
              <a:t>w.e.f</a:t>
            </a:r>
            <a:r>
              <a:rPr lang="en-US" sz="2000" spc="-1" dirty="0" smtClean="0"/>
              <a:t>. July 30, 2021)  Previously it was ₹1 lakh &amp; 100 units, respectively. </a:t>
            </a: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Investors can purchase </a:t>
            </a:r>
            <a:r>
              <a:rPr lang="en-US" sz="2000" spc="-1" dirty="0" err="1" smtClean="0"/>
              <a:t>InvIT</a:t>
            </a:r>
            <a:r>
              <a:rPr lang="en-US" sz="2000" spc="-1" dirty="0" smtClean="0"/>
              <a:t> units through a </a:t>
            </a:r>
            <a:r>
              <a:rPr lang="en-US" sz="2000" spc="-1" dirty="0" err="1" smtClean="0"/>
              <a:t>Demat</a:t>
            </a:r>
            <a:r>
              <a:rPr lang="en-US" sz="2000" spc="-1" dirty="0" smtClean="0"/>
              <a:t> account, similar to how they would purchase equity shares; </a:t>
            </a: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/>
              <a:t>InvITs are suitable for those who wants to take price benefits / returns from Infrastructure projects, roadways</a:t>
            </a:r>
            <a:r>
              <a:rPr lang="en-US" sz="2000" spc="-1" dirty="0" smtClean="0"/>
              <a:t>.</a:t>
            </a: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InvITs are also suitable for those who wish to have infrastructure sector in their investment portfolio</a:t>
            </a:r>
          </a:p>
          <a:p>
            <a:pPr marL="343080" indent="-342360">
              <a:buClr>
                <a:srgbClr val="000000"/>
              </a:buClr>
              <a:buFont typeface="Wingdings" charset="2"/>
              <a:buChar char=""/>
            </a:pPr>
            <a:endParaRPr lang="en-IN" sz="2200" spc="-1" dirty="0">
              <a:latin typeface="Book Antiqua" panose="02040602050305030304" pitchFamily="18" charset="0"/>
            </a:endParaRPr>
          </a:p>
          <a:p>
            <a:pPr marL="720" algn="just">
              <a:spcBef>
                <a:spcPts val="1400"/>
              </a:spcBef>
              <a:buClr>
                <a:srgbClr val="000000"/>
              </a:buClr>
            </a:pPr>
            <a:endParaRPr lang="en-US" sz="2200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400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0" strike="noStrike" spc="-1" dirty="0">
                <a:solidFill>
                  <a:srgbClr val="000000"/>
                </a:solidFill>
                <a:latin typeface="Book Antiqua" panose="02040602050305030304" pitchFamily="18" charset="0"/>
                <a:ea typeface="Arial"/>
              </a:rPr>
              <a:t>  </a:t>
            </a:r>
            <a:endParaRPr lang="en-IN" sz="2400" b="0" strike="noStrike" spc="-1" dirty="0">
              <a:latin typeface="Book Antiqua" panose="02040602050305030304" pitchFamily="18" charset="0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1" strike="noStrike" spc="-1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 </a:t>
            </a:r>
            <a:endParaRPr lang="en-IN" sz="2400" b="0" strike="noStrike" spc="-1" dirty="0">
              <a:latin typeface="Book Antiqua" panose="02040602050305030304" pitchFamily="18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040" y="6348092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96E0875-F392-49EB-9DB8-8F86EBF32FBD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11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6743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2"/>
          <p:cNvSpPr/>
          <p:nvPr/>
        </p:nvSpPr>
        <p:spPr>
          <a:xfrm>
            <a:off x="736979" y="983250"/>
            <a:ext cx="8434317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200" b="1" dirty="0" smtClean="0"/>
              <a:t>Investors </a:t>
            </a:r>
            <a:r>
              <a:rPr lang="en-US" sz="2200" b="1" dirty="0"/>
              <a:t>can own </a:t>
            </a:r>
            <a:r>
              <a:rPr lang="en-US" sz="2200" b="1" dirty="0" smtClean="0"/>
              <a:t>InvITs </a:t>
            </a:r>
            <a:r>
              <a:rPr lang="en-US" sz="2200" b="1" dirty="0"/>
              <a:t>in following </a:t>
            </a:r>
            <a:r>
              <a:rPr lang="en-US" sz="2200" b="1" dirty="0" smtClean="0"/>
              <a:t>manner</a:t>
            </a:r>
            <a:r>
              <a:rPr lang="en-US" sz="2200" dirty="0" smtClean="0"/>
              <a:t>:</a:t>
            </a:r>
          </a:p>
          <a:p>
            <a:endParaRPr lang="en-IN" sz="800" dirty="0"/>
          </a:p>
          <a:p>
            <a:pPr marL="627063" lvl="0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By subscribing to issue </a:t>
            </a:r>
            <a:r>
              <a:rPr lang="en-US" sz="2200" dirty="0" smtClean="0"/>
              <a:t>in Initial </a:t>
            </a:r>
            <a:r>
              <a:rPr lang="en-US" sz="2200" dirty="0"/>
              <a:t>Public Issue (IPO) or Follow-on Issue of </a:t>
            </a:r>
            <a:r>
              <a:rPr lang="en-US" sz="2200" dirty="0" smtClean="0"/>
              <a:t>InvITs, </a:t>
            </a:r>
          </a:p>
          <a:p>
            <a:pPr marL="627063" lvl="0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By purchasing units </a:t>
            </a:r>
            <a:r>
              <a:rPr lang="en-US" sz="2200" dirty="0"/>
              <a:t>of </a:t>
            </a:r>
            <a:r>
              <a:rPr lang="en-US" sz="2200" dirty="0" smtClean="0"/>
              <a:t>InvITs from </a:t>
            </a:r>
            <a:r>
              <a:rPr lang="en-US" sz="2200" dirty="0"/>
              <a:t>Stock </a:t>
            </a:r>
            <a:r>
              <a:rPr lang="en-US" sz="2200" dirty="0" smtClean="0"/>
              <a:t>Exchange, </a:t>
            </a:r>
            <a:r>
              <a:rPr lang="en-US" sz="2200" dirty="0"/>
              <a:t>where </a:t>
            </a:r>
            <a:r>
              <a:rPr lang="en-US" sz="2200" dirty="0" smtClean="0"/>
              <a:t>they are listed,</a:t>
            </a:r>
          </a:p>
          <a:p>
            <a:endParaRPr lang="en-US" sz="1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200" b="1" dirty="0"/>
              <a:t>Procedures for the bidding, application, payment, and Allotment of </a:t>
            </a:r>
            <a:r>
              <a:rPr lang="en-US" sz="2200" b="1" dirty="0" smtClean="0"/>
              <a:t>InvITs Units in </a:t>
            </a:r>
            <a:r>
              <a:rPr lang="en-US" sz="2200" b="1" dirty="0"/>
              <a:t>Public Issue </a:t>
            </a:r>
            <a:r>
              <a:rPr lang="en-US" b="1" dirty="0"/>
              <a:t>(IPO or Follow-on Issue)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sz="800" dirty="0"/>
          </a:p>
          <a:p>
            <a:pPr marL="627063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Price </a:t>
            </a:r>
            <a:r>
              <a:rPr lang="en-US" sz="2200" dirty="0"/>
              <a:t>of Units shall be determined through Book building </a:t>
            </a:r>
            <a:r>
              <a:rPr lang="en-US" sz="2200" dirty="0" smtClean="0"/>
              <a:t>process,</a:t>
            </a:r>
            <a:endParaRPr lang="en-IN" sz="2200" dirty="0"/>
          </a:p>
          <a:p>
            <a:pPr marL="627063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are required to participate in the Issue only through the ASBA process</a:t>
            </a:r>
            <a:endParaRPr lang="en-IN" sz="2200" dirty="0" smtClean="0"/>
          </a:p>
          <a:p>
            <a:pPr marL="343080" indent="-342360" algn="just">
              <a:spcBef>
                <a:spcPts val="12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200" spc="-1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169" name="CustomShape 1"/>
          <p:cNvSpPr/>
          <p:nvPr/>
        </p:nvSpPr>
        <p:spPr>
          <a:xfrm>
            <a:off x="941696" y="147653"/>
            <a:ext cx="7574507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How </a:t>
            </a:r>
            <a:r>
              <a:rPr lang="en-US" sz="2800" b="1" spc="-1" dirty="0">
                <a:solidFill>
                  <a:srgbClr val="000000"/>
                </a:solidFill>
                <a:latin typeface="Arial"/>
              </a:rPr>
              <a:t>to own units of </a:t>
            </a: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InvITs  </a:t>
            </a:r>
            <a:endParaRPr lang="en-IN" sz="28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530015B-8DF2-43EB-BD2F-ACF52CCE80E4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12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24656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2"/>
          <p:cNvSpPr/>
          <p:nvPr/>
        </p:nvSpPr>
        <p:spPr>
          <a:xfrm>
            <a:off x="457200" y="1026258"/>
            <a:ext cx="8543498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00" dirty="0"/>
          </a:p>
          <a:p>
            <a:pPr marL="627063" indent="-2476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are required to pay the full Bid Amount or instruct the bank to block the full Bid Amount at the time of Bidding,</a:t>
            </a:r>
            <a:endParaRPr lang="en-IN" sz="2200" dirty="0" smtClean="0"/>
          </a:p>
          <a:p>
            <a:pPr marL="627063" indent="-2476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</a:t>
            </a:r>
            <a:r>
              <a:rPr lang="en-US" sz="2200" dirty="0"/>
              <a:t>should note that Allotment to successful Bidders will be only in the dematerialized </a:t>
            </a:r>
            <a:r>
              <a:rPr lang="en-US" sz="2200" dirty="0" smtClean="0"/>
              <a:t>form,</a:t>
            </a:r>
            <a:endParaRPr lang="en-IN" sz="2200" dirty="0"/>
          </a:p>
          <a:p>
            <a:pPr marL="627063" indent="-2476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Mention correctly the details of the Bidders’ depository accounts including DP ID, PAN and Client ID Bid cum Application </a:t>
            </a:r>
            <a:r>
              <a:rPr lang="en-US" sz="2200" dirty="0" smtClean="0"/>
              <a:t>Forms,</a:t>
            </a:r>
            <a:endParaRPr lang="en-IN" sz="2200" dirty="0"/>
          </a:p>
          <a:p>
            <a:pPr marL="627063" indent="-2476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Units </a:t>
            </a:r>
            <a:r>
              <a:rPr lang="en-US" sz="2200" dirty="0"/>
              <a:t>of </a:t>
            </a:r>
            <a:r>
              <a:rPr lang="en-US" sz="2200" dirty="0" smtClean="0"/>
              <a:t>InvITs are </a:t>
            </a:r>
            <a:r>
              <a:rPr lang="en-US" sz="2200" dirty="0"/>
              <a:t>listed on a stock exchange within 12 working days from the close of </a:t>
            </a:r>
            <a:r>
              <a:rPr lang="en-US" sz="2200" dirty="0" smtClean="0"/>
              <a:t>issue. </a:t>
            </a:r>
            <a:endParaRPr lang="en-IN" sz="2200" dirty="0"/>
          </a:p>
          <a:p>
            <a:pPr marL="723900" lvl="0" indent="-24765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/>
          </a:p>
          <a:p>
            <a:pPr marL="720" algn="just">
              <a:buClr>
                <a:srgbClr val="000000"/>
              </a:buClr>
            </a:pPr>
            <a:endParaRPr lang="en-US" sz="1000" spc="-1" dirty="0" smtClean="0"/>
          </a:p>
        </p:txBody>
      </p:sp>
      <p:sp>
        <p:nvSpPr>
          <p:cNvPr id="169" name="CustomShape 1"/>
          <p:cNvSpPr/>
          <p:nvPr/>
        </p:nvSpPr>
        <p:spPr>
          <a:xfrm>
            <a:off x="941696" y="147653"/>
            <a:ext cx="7574507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How </a:t>
            </a:r>
            <a:r>
              <a:rPr lang="en-US" sz="2800" b="1" spc="-1" dirty="0">
                <a:solidFill>
                  <a:srgbClr val="000000"/>
                </a:solidFill>
                <a:latin typeface="Arial"/>
              </a:rPr>
              <a:t>to own units of </a:t>
            </a: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InvITs (…. contd.)  </a:t>
            </a:r>
            <a:endParaRPr lang="en-IN" sz="28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530015B-8DF2-43EB-BD2F-ACF52CCE80E4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13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19305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Rights of unitholders in InvITs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622300" y="983250"/>
            <a:ext cx="8671825" cy="527625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Right </a:t>
            </a:r>
            <a:r>
              <a:rPr lang="en-US" sz="2200" spc="-1" dirty="0">
                <a:solidFill>
                  <a:srgbClr val="000000"/>
                </a:solidFill>
              </a:rPr>
              <a:t>to receive returns through cash distributions made by the trust  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Right </a:t>
            </a:r>
            <a:r>
              <a:rPr lang="en-US" sz="2200" spc="-1" dirty="0">
                <a:solidFill>
                  <a:srgbClr val="000000"/>
                </a:solidFill>
              </a:rPr>
              <a:t>to vote on matters pertaining to acquisition of new assets or borrowing 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related party matters 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matters such as appointment or change of the Investment Manager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induction of a Sponsor, with the opportunity to exit for dissenting voters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exit of Sponsor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receive periodic disclosures like annual report, valuation report, quarterly/ semi-annual </a:t>
            </a:r>
            <a:r>
              <a:rPr lang="en-US" sz="2200" spc="-1" dirty="0" smtClean="0">
                <a:solidFill>
                  <a:srgbClr val="000000"/>
                </a:solidFill>
              </a:rPr>
              <a:t>financials, etc.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200" spc="-1" dirty="0" smtClean="0">
              <a:solidFill>
                <a:srgbClr val="000000"/>
              </a:solidFill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spc="-1" dirty="0"/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5D14FD-7C4E-40B9-AF2C-10D41D4B4B4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14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5634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68517"/>
              </p:ext>
            </p:extLst>
          </p:nvPr>
        </p:nvGraphicFramePr>
        <p:xfrm>
          <a:off x="495360" y="1181133"/>
          <a:ext cx="8545167" cy="4350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700">
                  <a:extLst>
                    <a:ext uri="{9D8B030D-6E8A-4147-A177-3AD203B41FA5}">
                      <a16:colId xmlns:a16="http://schemas.microsoft.com/office/drawing/2014/main" val="1374411034"/>
                    </a:ext>
                  </a:extLst>
                </a:gridCol>
                <a:gridCol w="5624467">
                  <a:extLst>
                    <a:ext uri="{9D8B030D-6E8A-4147-A177-3AD203B41FA5}">
                      <a16:colId xmlns:a16="http://schemas.microsoft.com/office/drawing/2014/main" val="365424947"/>
                    </a:ext>
                  </a:extLst>
                </a:gridCol>
              </a:tblGrid>
              <a:tr h="4622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Nature of  Distribution</a:t>
                      </a:r>
                      <a:endParaRPr lang="en-IN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Tax Treatment in the hands of Investor # </a:t>
                      </a:r>
                      <a:endParaRPr lang="en-IN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53305"/>
                  </a:ext>
                </a:extLst>
              </a:tr>
              <a:tr h="51903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Interest income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56272"/>
                  </a:ext>
                </a:extLst>
              </a:tr>
              <a:tr h="561133"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Dividends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Exempted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620713" indent="0" algn="just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the SPV has not opted for the lower tax regime)</a:t>
                      </a:r>
                    </a:p>
                    <a:p>
                      <a:pPr algn="ctr"/>
                      <a:endParaRPr lang="en-IN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848838"/>
                  </a:ext>
                </a:extLst>
              </a:tr>
              <a:tr h="1176016">
                <a:tc vMerge="1"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620713" indent="0" algn="just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(If the SPV has opted for the lower tax regime)</a:t>
                      </a:r>
                    </a:p>
                    <a:p>
                      <a:pPr algn="ctr"/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574025"/>
                  </a:ext>
                </a:extLst>
              </a:tr>
              <a:tr h="723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from underlying infrastructure assets</a:t>
                      </a: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20069"/>
                  </a:ext>
                </a:extLst>
              </a:tr>
            </a:tbl>
          </a:graphicData>
        </a:graphic>
      </p:graphicFrame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Taxation aspects in InvITs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3E671D4-45B4-4E46-AF02-4D5FC0C9DB58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15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95360" y="5747118"/>
            <a:ext cx="8636324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49263" indent="-363538" algn="just"/>
            <a:r>
              <a:rPr lang="en-US" sz="2000" i="1" dirty="0"/>
              <a:t> </a:t>
            </a:r>
            <a:r>
              <a:rPr lang="en-US" sz="1600" i="1" dirty="0" smtClean="0"/>
              <a:t># Investors </a:t>
            </a:r>
            <a:r>
              <a:rPr lang="en-US" sz="1600" i="1" dirty="0"/>
              <a:t>need to check which type of income they receive and </a:t>
            </a:r>
            <a:r>
              <a:rPr lang="en-US" sz="1600" i="1" dirty="0" smtClean="0"/>
              <a:t>applicable </a:t>
            </a:r>
            <a:r>
              <a:rPr lang="en-US" sz="1600" i="1" dirty="0"/>
              <a:t>tax treatment.</a:t>
            </a:r>
            <a:endParaRPr lang="en-IN" sz="1600" i="1" dirty="0"/>
          </a:p>
        </p:txBody>
      </p:sp>
    </p:spTree>
    <p:extLst>
      <p:ext uri="{BB962C8B-B14F-4D97-AF65-F5344CB8AC3E}">
        <p14:creationId xmlns:p14="http://schemas.microsoft.com/office/powerpoint/2010/main" val="42256202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36799" y="92160"/>
            <a:ext cx="8293052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Regulations to protect the interests of InvITs unitholders</a:t>
            </a:r>
            <a:endParaRPr lang="en-US" sz="26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0C8EF87-127C-4AAE-BF55-3BDBE6F5648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16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4E8C0F3-66FE-4D30-99EB-227A172C2E42}"/>
              </a:ext>
            </a:extLst>
          </p:cNvPr>
          <p:cNvSpPr/>
          <p:nvPr/>
        </p:nvSpPr>
        <p:spPr bwMode="auto">
          <a:xfrm>
            <a:off x="2371724" y="1140706"/>
            <a:ext cx="6922401" cy="2286802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SEBI </a:t>
            </a: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(InvITs)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Regulations, 2014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SEBI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(Listing Obligations and Disclosure Requirements) Regulations, </a:t>
            </a: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2015</a:t>
            </a: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SEBI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(Prohibition of Insider Trading) Regulations, 2015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1A04971B-B522-4EA6-A2D8-67D66902C1FB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78780" y="1140706"/>
            <a:ext cx="1463474" cy="228680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US" sz="2000" b="0" dirty="0"/>
              <a:t>Securities Exchange Board of India </a:t>
            </a:r>
            <a:endParaRPr lang="en-US" sz="2000" b="0" dirty="0" smtClean="0"/>
          </a:p>
          <a:p>
            <a:pPr>
              <a:spcBef>
                <a:spcPts val="0"/>
              </a:spcBef>
              <a:defRPr/>
            </a:pPr>
            <a:r>
              <a:rPr lang="en-US" sz="2000" b="0" dirty="0" smtClean="0"/>
              <a:t>(</a:t>
            </a:r>
            <a:r>
              <a:rPr lang="en-US" sz="2000" b="0" dirty="0"/>
              <a:t>SEBI)</a:t>
            </a:r>
            <a:endParaRPr lang="en-US" sz="20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Content Placeholder 3">
            <a:extLst>
              <a:ext uri="{FF2B5EF4-FFF2-40B4-BE49-F238E27FC236}">
                <a16:creationId xmlns:a16="http://schemas.microsoft.com/office/drawing/2014/main" id="{27992D48-DBDE-44C5-B8E8-CF68F28EA0D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78780" y="3637159"/>
            <a:ext cx="1463474" cy="9947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IN" sz="2000" b="0" dirty="0">
                <a:solidFill>
                  <a:srgbClr val="002060"/>
                </a:solidFill>
              </a:rPr>
              <a:t>Reserve Bank of India</a:t>
            </a:r>
            <a:endParaRPr lang="en-US" sz="20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20C7F6-7B07-4A39-9BB6-9AA4B463975D}"/>
              </a:ext>
            </a:extLst>
          </p:cNvPr>
          <p:cNvSpPr/>
          <p:nvPr/>
        </p:nvSpPr>
        <p:spPr bwMode="auto">
          <a:xfrm>
            <a:off x="2371725" y="3657600"/>
            <a:ext cx="6922400" cy="1007416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IN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Foreign Exchange Management (Non-debt Instruments Rules), 2019</a:t>
            </a:r>
            <a:endParaRPr lang="en-US" sz="2000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43" name="Content Placeholder 3">
            <a:extLst>
              <a:ext uri="{FF2B5EF4-FFF2-40B4-BE49-F238E27FC236}">
                <a16:creationId xmlns:a16="http://schemas.microsoft.com/office/drawing/2014/main" id="{09F0C9E4-3BE5-4DEF-A133-4AB1AF1C3023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678780" y="4909269"/>
            <a:ext cx="1463474" cy="1259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IN" sz="2000" b="0" dirty="0">
                <a:solidFill>
                  <a:srgbClr val="002060"/>
                </a:solidFill>
              </a:rPr>
              <a:t>Others</a:t>
            </a:r>
            <a:endParaRPr lang="en-US" sz="20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5EAF586-4B8E-482B-A562-60C0E8911A59}"/>
              </a:ext>
            </a:extLst>
          </p:cNvPr>
          <p:cNvSpPr/>
          <p:nvPr/>
        </p:nvSpPr>
        <p:spPr bwMode="auto">
          <a:xfrm>
            <a:off x="2371725" y="4895108"/>
            <a:ext cx="6922400" cy="1287328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Indian Trusts Act, 1882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Companies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Act, 2013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Competition Act, 2002 </a:t>
            </a:r>
          </a:p>
        </p:txBody>
      </p:sp>
      <p:pic>
        <p:nvPicPr>
          <p:cNvPr id="16" name="Picture 3"/>
          <p:cNvPicPr/>
          <p:nvPr/>
        </p:nvPicPr>
        <p:blipFill>
          <a:blip r:embed="rId5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9571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64023" y="93965"/>
            <a:ext cx="8175010" cy="82611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Points to Ponder while investing in InvITs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1002640" y="1048230"/>
            <a:ext cx="8086769" cy="51240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5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Stability </a:t>
            </a:r>
            <a:r>
              <a:rPr lang="en-US" sz="2400" spc="-1" dirty="0">
                <a:solidFill>
                  <a:srgbClr val="000000"/>
                </a:solidFill>
              </a:rPr>
              <a:t>of income of Trust depends </a:t>
            </a:r>
            <a:r>
              <a:rPr lang="en-US" sz="2400" spc="-1" dirty="0" smtClean="0">
                <a:solidFill>
                  <a:srgbClr val="000000"/>
                </a:solidFill>
              </a:rPr>
              <a:t>on the stability </a:t>
            </a:r>
            <a:r>
              <a:rPr lang="en-US" sz="2400" spc="-1" dirty="0">
                <a:solidFill>
                  <a:srgbClr val="000000"/>
                </a:solidFill>
              </a:rPr>
              <a:t>of income earned from the assets of </a:t>
            </a:r>
            <a:r>
              <a:rPr lang="en-US" sz="2400" spc="-1" dirty="0" smtClean="0">
                <a:solidFill>
                  <a:srgbClr val="000000"/>
                </a:solidFill>
              </a:rPr>
              <a:t>Trust,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5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Invest </a:t>
            </a:r>
            <a:r>
              <a:rPr lang="en-US" sz="2400" spc="-1" dirty="0">
                <a:solidFill>
                  <a:srgbClr val="000000"/>
                </a:solidFill>
              </a:rPr>
              <a:t>in </a:t>
            </a:r>
            <a:r>
              <a:rPr lang="en-US" sz="2400" spc="-1" dirty="0" smtClean="0">
                <a:solidFill>
                  <a:srgbClr val="000000"/>
                </a:solidFill>
              </a:rPr>
              <a:t>InvITs </a:t>
            </a:r>
            <a:r>
              <a:rPr lang="en-US" sz="2400" spc="-1" dirty="0">
                <a:solidFill>
                  <a:srgbClr val="000000"/>
                </a:solidFill>
              </a:rPr>
              <a:t>which offer better </a:t>
            </a:r>
            <a:r>
              <a:rPr lang="en-US" sz="2400" spc="-1" dirty="0" smtClean="0">
                <a:solidFill>
                  <a:srgbClr val="000000"/>
                </a:solidFill>
              </a:rPr>
              <a:t>transparency</a:t>
            </a:r>
            <a:r>
              <a:rPr lang="en-US" sz="2800" spc="-1" dirty="0" smtClean="0">
                <a:solidFill>
                  <a:srgbClr val="000000"/>
                </a:solidFill>
              </a:rPr>
              <a:t>,</a:t>
            </a:r>
            <a:endParaRPr lang="en-IN" sz="2800" spc="-1" dirty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5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Investment </a:t>
            </a:r>
            <a:r>
              <a:rPr lang="en-US" sz="2400" spc="-1" dirty="0">
                <a:solidFill>
                  <a:srgbClr val="000000"/>
                </a:solidFill>
              </a:rPr>
              <a:t>in </a:t>
            </a:r>
            <a:r>
              <a:rPr lang="en-US" sz="2400" spc="-1" dirty="0" smtClean="0">
                <a:solidFill>
                  <a:srgbClr val="000000"/>
                </a:solidFill>
              </a:rPr>
              <a:t>InvITs is </a:t>
            </a:r>
            <a:r>
              <a:rPr lang="en-US" sz="2400" spc="-1" dirty="0">
                <a:solidFill>
                  <a:srgbClr val="000000"/>
                </a:solidFill>
              </a:rPr>
              <a:t>to generate income and </a:t>
            </a:r>
            <a:r>
              <a:rPr lang="en-US" sz="2400" spc="-1" dirty="0" smtClean="0">
                <a:solidFill>
                  <a:srgbClr val="000000"/>
                </a:solidFill>
              </a:rPr>
              <a:t>also to earn </a:t>
            </a:r>
            <a:r>
              <a:rPr lang="en-US" sz="2400" spc="-1" dirty="0">
                <a:solidFill>
                  <a:srgbClr val="000000"/>
                </a:solidFill>
              </a:rPr>
              <a:t>capital </a:t>
            </a:r>
            <a:r>
              <a:rPr lang="en-US" sz="2400" spc="-1" dirty="0" smtClean="0">
                <a:solidFill>
                  <a:srgbClr val="000000"/>
                </a:solidFill>
              </a:rPr>
              <a:t>gains</a:t>
            </a: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5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Due diligence to be made before taking investment decisions</a:t>
            </a: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500" spc="-1" dirty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200" spc="-1" dirty="0">
              <a:solidFill>
                <a:srgbClr val="000000"/>
              </a:solidFill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spc="-1" dirty="0">
              <a:solidFill>
                <a:srgbClr val="000000"/>
              </a:solidFill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2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r>
              <a:rPr lang="en-IN" sz="2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5D14FD-7C4E-40B9-AF2C-10D41D4B4B4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17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90731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ltGray">
          <a:xfrm>
            <a:off x="629280" y="1153478"/>
            <a:ext cx="8781480" cy="5006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Book Antiqua" panose="02040602050305030304" pitchFamily="18" charset="0"/>
              </a:rPr>
              <a:t>For Further Information, you may visit following websites</a:t>
            </a:r>
            <a:r>
              <a:rPr lang="en-US" sz="2400" dirty="0"/>
              <a:t>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pc="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www.sebi.gov.in/</a:t>
            </a:r>
            <a:endParaRPr lang="en-US" spc="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</a:t>
            </a:r>
            <a:r>
              <a:rPr lang="en-US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investor.sebi.gov.in</a:t>
            </a: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/</a:t>
            </a: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22041" lvl="1" indent="0" algn="just">
              <a:buNone/>
            </a:pPr>
            <a:r>
              <a:rPr lang="en-US" sz="1000" b="1" spc="300" dirty="0" smtClean="0"/>
              <a:t> </a:t>
            </a:r>
            <a:endParaRPr lang="en-US" sz="1000" b="1" spc="3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Book Antiqua" panose="02040602050305030304" pitchFamily="18" charset="0"/>
              </a:rPr>
              <a:t>For Grievance </a:t>
            </a:r>
            <a:r>
              <a:rPr lang="en-US" sz="2400" dirty="0" err="1">
                <a:latin typeface="Book Antiqua" panose="02040602050305030304" pitchFamily="18" charset="0"/>
              </a:rPr>
              <a:t>Redressal</a:t>
            </a:r>
            <a:r>
              <a:rPr lang="en-US" sz="2400" dirty="0">
                <a:latin typeface="Book Antiqua" panose="02040602050305030304" pitchFamily="18" charset="0"/>
              </a:rPr>
              <a:t>, you may visit following website: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www.scores.gov.in/</a:t>
            </a:r>
            <a:endParaRPr lang="en-US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0850" indent="-450850">
              <a:buNone/>
            </a:pPr>
            <a:r>
              <a:rPr lang="en-US" sz="800" dirty="0">
                <a:solidFill>
                  <a:srgbClr val="0070C0"/>
                </a:solidFill>
                <a:latin typeface="Book Antiqua" panose="02040602050305030304" pitchFamily="18" charset="0"/>
              </a:rPr>
              <a:t>      </a:t>
            </a:r>
            <a:endParaRPr lang="en-US" sz="8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0850" indent="-450850">
              <a:buNone/>
            </a:pPr>
            <a:r>
              <a:rPr lang="en-US" sz="2400" dirty="0" smtClean="0">
                <a:latin typeface="Book Antiqua" panose="02040602050305030304" pitchFamily="18" charset="0"/>
              </a:rPr>
              <a:t>    Or</a:t>
            </a:r>
            <a:r>
              <a:rPr lang="en-US" sz="2400" dirty="0">
                <a:latin typeface="Book Antiqua" panose="02040602050305030304" pitchFamily="18" charset="0"/>
              </a:rPr>
              <a:t>, you may call SEBI at following </a:t>
            </a:r>
            <a:r>
              <a:rPr lang="en-US" sz="2400" u="sng" dirty="0">
                <a:latin typeface="Book Antiqua" panose="02040602050305030304" pitchFamily="18" charset="0"/>
              </a:rPr>
              <a:t>Toll-free Helpline Numbers</a:t>
            </a:r>
            <a:r>
              <a:rPr lang="en-US" sz="2400" dirty="0">
                <a:latin typeface="Book Antiqua" panose="02040602050305030304" pitchFamily="18" charset="0"/>
              </a:rPr>
              <a:t> from </a:t>
            </a:r>
            <a:r>
              <a:rPr lang="en-US" sz="2400" i="1" dirty="0">
                <a:latin typeface="Book Antiqua" panose="02040602050305030304" pitchFamily="18" charset="0"/>
              </a:rPr>
              <a:t>9:00am to 6:00pm </a:t>
            </a:r>
            <a:r>
              <a:rPr lang="en-US" sz="2400" dirty="0">
                <a:latin typeface="Book Antiqua" panose="02040602050305030304" pitchFamily="18" charset="0"/>
              </a:rPr>
              <a:t>on all days </a:t>
            </a:r>
            <a:r>
              <a:rPr lang="en-US" sz="2000" dirty="0">
                <a:latin typeface="Book Antiqua" panose="02040602050305030304" pitchFamily="18" charset="0"/>
              </a:rPr>
              <a:t>(excluding declared holidays in the state of Maharashtra)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:</a:t>
            </a:r>
          </a:p>
          <a:p>
            <a:pPr marL="990600" lvl="1" indent="-457200" algn="just">
              <a:buFont typeface="Wingdings" panose="05000000000000000000" pitchFamily="2" charset="2"/>
              <a:buChar char="Ø"/>
            </a:pPr>
            <a:r>
              <a:rPr lang="en-US" spc="3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1800 266 7575     </a:t>
            </a:r>
          </a:p>
          <a:p>
            <a:pPr marL="990600" lvl="1" indent="-457200" algn="just">
              <a:buFont typeface="Wingdings" panose="05000000000000000000" pitchFamily="2" charset="2"/>
              <a:buChar char="Ø"/>
            </a:pPr>
            <a:r>
              <a:rPr lang="en-US" spc="3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1800 22 7575</a:t>
            </a:r>
          </a:p>
          <a:p>
            <a:pPr marL="365125" indent="-98425">
              <a:buNone/>
            </a:pPr>
            <a:r>
              <a:rPr lang="en-US" sz="2000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085"/>
            <a:ext cx="6629400" cy="685800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</a:pPr>
            <a:r>
              <a:rPr lang="en-US" sz="32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5. </a:t>
            </a:r>
            <a:r>
              <a:rPr lang="en-US" sz="3200" b="1" spc="-1" dirty="0">
                <a:solidFill>
                  <a:srgbClr val="7030A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Additional Information</a:t>
            </a:r>
            <a:endParaRPr lang="en-IN" sz="3200" b="1" spc="-1" dirty="0">
              <a:solidFill>
                <a:srgbClr val="7030A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 Diagonal Corner Rectangle 7"/>
          <p:cNvSpPr/>
          <p:nvPr/>
        </p:nvSpPr>
        <p:spPr>
          <a:xfrm>
            <a:off x="5167244" y="5144448"/>
            <a:ext cx="3715380" cy="812800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5250" algn="ctr"/>
            <a:r>
              <a:rPr lang="en-US" sz="1600" i="1" u="sng" dirty="0">
                <a:latin typeface="Book Antiqua" panose="02040602050305030304" pitchFamily="18" charset="0"/>
              </a:rPr>
              <a:t>Helpline is Available in 8 Languages</a:t>
            </a:r>
            <a:r>
              <a:rPr lang="en-US" sz="1600" dirty="0">
                <a:latin typeface="Book Antiqua" panose="02040602050305030304" pitchFamily="18" charset="0"/>
              </a:rPr>
              <a:t>:  </a:t>
            </a:r>
            <a:r>
              <a:rPr lang="en-US" sz="1400" b="1" dirty="0"/>
              <a:t>English, Hindi, Bengali, Gujarati, Marathi, Kannada, Telugu and Tamil</a:t>
            </a:r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92696FE-6E03-4498-96FB-8F5B91C441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18</a:t>
            </a:fld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413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6DD4055-708E-4A61-B4A6-2D61D31E5390}" type="slidenum">
              <a:rPr lang="en-US" sz="1000" b="1" strike="noStrike" spc="-1" smtClean="0">
                <a:solidFill>
                  <a:schemeClr val="bg1"/>
                </a:solidFill>
                <a:latin typeface="Arial"/>
              </a:rPr>
              <a:t>19</a:t>
            </a:fld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583471" y="3027528"/>
            <a:ext cx="4599138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96464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Disclaimer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3CEF53-5BC6-45A4-A78E-9A0B46DF340A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2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860135" y="1177119"/>
            <a:ext cx="8229274" cy="502920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0850" indent="-45085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contained in this presentation is as on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10, 2021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information contained in this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only for Educational and Awareness Purposes related to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securities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market. 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This presentation is only for Educational and Investor Awareness Programs and shall not be used for any legal interpretations.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SEBI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or Stock Exchanges or Depositories shall not be responsible for any damage or loss to any one of any manner from use of this material.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Suggestions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feedbacks, if any, may please be sent by mail to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visitsebi@sebi.gov.in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429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264E3A9-DEAE-44CC-9CC4-90ACD9446F89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3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696035" y="988130"/>
            <a:ext cx="7751929" cy="5114298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77800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</a:pPr>
            <a:endParaRPr lang="en-IN" sz="500" b="1" kern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InvITs? - Overview;</a:t>
            </a:r>
            <a:endParaRPr lang="en-IN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 of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Role of Constituents in </a:t>
            </a: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ITs;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Cash flow in </a:t>
            </a:r>
            <a:r>
              <a:rPr lang="en-IN" sz="2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</a:t>
            </a: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Benefits of investing in </a:t>
            </a:r>
            <a:r>
              <a:rPr lang="en-IN" sz="2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</a:t>
            </a: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ITs;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can invest in InvITs;</a:t>
            </a:r>
            <a:endParaRPr lang="en-IN" sz="21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own Units of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Rights of unitholders in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Taxation aspects of </a:t>
            </a:r>
            <a:r>
              <a:rPr lang="en-IN" sz="2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</a:t>
            </a: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ITs; </a:t>
            </a:r>
            <a:endParaRPr lang="en-US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Points to ponder before investing in InvITs.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 smtClean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Flow of Presentation</a:t>
            </a:r>
            <a:endParaRPr lang="en-IN" sz="3600" b="1" spc="-1" dirty="0">
              <a:solidFill>
                <a:srgbClr val="0070C0"/>
              </a:solidFill>
              <a:latin typeface="Footlight MT Light" panose="0204060206030A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50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What are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</a:rPr>
              <a:t>InvITs</a:t>
            </a: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? - Overview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728717" y="950760"/>
            <a:ext cx="8447965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00" dirty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j-lt"/>
              </a:rPr>
              <a:t>InvITs stands for Infrastructure Investment Trusts.  </a:t>
            </a: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800" dirty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j-lt"/>
              </a:rPr>
              <a:t>InvITs </a:t>
            </a:r>
            <a:r>
              <a:rPr lang="en-US" sz="2000" dirty="0">
                <a:latin typeface="+mj-lt"/>
              </a:rPr>
              <a:t>are also like mutual funds that pool money from </a:t>
            </a:r>
            <a:r>
              <a:rPr lang="en-US" sz="2000" dirty="0" smtClean="0">
                <a:latin typeface="+mj-lt"/>
              </a:rPr>
              <a:t>investors. </a:t>
            </a: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800" dirty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j-lt"/>
              </a:rPr>
              <a:t>InvITs own and </a:t>
            </a:r>
            <a:r>
              <a:rPr lang="en-US" sz="2000" dirty="0">
                <a:latin typeface="+mj-lt"/>
              </a:rPr>
              <a:t>operate operational infrastructure assets like highways, roads, pipelines, warehouses, power plants, etc. They offer regular income (via dividends) and long-term capital </a:t>
            </a:r>
            <a:r>
              <a:rPr lang="en-US" sz="2000" dirty="0" smtClean="0">
                <a:latin typeface="+mj-lt"/>
              </a:rPr>
              <a:t>appreciation.</a:t>
            </a:r>
            <a:endParaRPr lang="en-IN" sz="20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100" spc="-1" dirty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800" dirty="0" smtClean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+mj-lt"/>
              </a:rPr>
              <a:t>InvITs </a:t>
            </a:r>
            <a:r>
              <a:rPr lang="en-US" sz="2000" dirty="0">
                <a:latin typeface="+mj-lt"/>
              </a:rPr>
              <a:t>allow pooling of money from multiple investors into a single </a:t>
            </a:r>
            <a:r>
              <a:rPr lang="en-US" sz="2000" dirty="0" smtClean="0">
                <a:latin typeface="+mj-lt"/>
              </a:rPr>
              <a:t>trust</a:t>
            </a: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IN" sz="500" dirty="0">
              <a:latin typeface="+mj-lt"/>
            </a:endParaRPr>
          </a:p>
          <a:p>
            <a:pPr marL="723900" indent="-342900" algn="just">
              <a:buFont typeface="Wingdings" panose="05000000000000000000" pitchFamily="2" charset="2"/>
              <a:buChar char="§"/>
            </a:pPr>
            <a:r>
              <a:rPr lang="en-US" sz="2000" dirty="0">
                <a:latin typeface="+mj-lt"/>
              </a:rPr>
              <a:t>Trust which is professionally managed by an Investment Manager </a:t>
            </a:r>
          </a:p>
          <a:p>
            <a:pPr algn="just"/>
            <a:endParaRPr lang="en-IN" sz="100" dirty="0">
              <a:latin typeface="+mj-lt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500" dirty="0" smtClean="0">
              <a:latin typeface="+mj-lt"/>
            </a:endParaRPr>
          </a:p>
          <a:p>
            <a:pPr marL="723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j-lt"/>
              </a:rPr>
              <a:t>Investment Manager </a:t>
            </a:r>
            <a:r>
              <a:rPr lang="en-US" sz="2000" dirty="0">
                <a:latin typeface="+mj-lt"/>
              </a:rPr>
              <a:t>invests in </a:t>
            </a:r>
            <a:r>
              <a:rPr lang="en-US" sz="2000" dirty="0" smtClean="0">
                <a:latin typeface="+mj-lt"/>
              </a:rPr>
              <a:t>infrastructure assets or </a:t>
            </a:r>
            <a:r>
              <a:rPr lang="en-US" sz="2000" dirty="0">
                <a:latin typeface="+mj-lt"/>
              </a:rPr>
              <a:t>special purpose vehicles (SPVs) holding such </a:t>
            </a:r>
            <a:r>
              <a:rPr lang="en-US" sz="2000" dirty="0" smtClean="0">
                <a:latin typeface="+mj-lt"/>
              </a:rPr>
              <a:t>infrastructure assets.</a:t>
            </a:r>
            <a:endParaRPr lang="en-US" sz="2000" dirty="0">
              <a:latin typeface="+mj-lt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>
              <a:latin typeface="+mj-lt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IN" sz="800" spc="-1" dirty="0" smtClean="0">
              <a:latin typeface="+mj-lt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1950" dirty="0" smtClean="0">
                <a:latin typeface="+mj-lt"/>
              </a:rPr>
              <a:t>There are listed InvITs, which are </a:t>
            </a:r>
            <a:r>
              <a:rPr lang="en-US" sz="1950" dirty="0">
                <a:latin typeface="+mj-lt"/>
              </a:rPr>
              <a:t>traded on the stock exchanges and investors can buy and sell InvIT units just like trading of shares of any listed company</a:t>
            </a:r>
            <a:r>
              <a:rPr lang="en-US" sz="1950" dirty="0" smtClean="0">
                <a:latin typeface="+mj-lt"/>
              </a:rPr>
              <a:t>. </a:t>
            </a: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800" dirty="0" smtClean="0">
              <a:latin typeface="+mj-lt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1950" dirty="0" smtClean="0">
                <a:latin typeface="+mj-lt"/>
              </a:rPr>
              <a:t>There are unlisted InvITs as well, in which large institutional investors can participate.</a:t>
            </a:r>
            <a:endParaRPr lang="en-US" sz="1950" dirty="0">
              <a:latin typeface="+mj-lt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0" spc="-1" dirty="0" smtClean="0">
              <a:latin typeface="Book Antiqua" panose="02040602050305030304" pitchFamily="18" charset="0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>
              <a:latin typeface="Book Antiqua" panose="02040602050305030304" pitchFamily="18" charset="0"/>
            </a:endParaRP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0" spc="-1" dirty="0" smtClean="0">
              <a:latin typeface="Book Antiqua" panose="02040602050305030304" pitchFamily="18" charset="0"/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2150" b="0" strike="noStrike" spc="-1" dirty="0">
              <a:latin typeface="Book Antiqua" panose="02040602050305030304" pitchFamily="18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530015B-8DF2-43EB-BD2F-ACF52CCE80E4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8729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Structure of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</a:rPr>
              <a:t>InvITs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877F7F0E-BCC8-4D95-BEC9-A1BA83DB7E1D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5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383693" y="936891"/>
            <a:ext cx="2437902" cy="394599"/>
          </a:xfrm>
          <a:prstGeom prst="rect">
            <a:avLst/>
          </a:prstGeom>
          <a:solidFill>
            <a:srgbClr val="0066B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1066457" y="984304"/>
            <a:ext cx="995646" cy="290671"/>
          </a:xfrm>
          <a:prstGeom prst="rect">
            <a:avLst/>
          </a:prstGeom>
        </p:spPr>
        <p:txBody>
          <a:bodyPr vert="horz" wrap="square" lIns="0" tIns="13540" rIns="0" bIns="0" rtlCol="0">
            <a:spAutoFit/>
          </a:bodyPr>
          <a:lstStyle/>
          <a:p>
            <a:pPr marL="12896">
              <a:spcBef>
                <a:spcPts val="107"/>
              </a:spcBef>
            </a:pPr>
            <a:r>
              <a:rPr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237059" y="2855705"/>
            <a:ext cx="2437902" cy="3805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996670" y="2867175"/>
            <a:ext cx="900321" cy="289370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7"/>
          <p:cNvSpPr/>
          <p:nvPr/>
        </p:nvSpPr>
        <p:spPr>
          <a:xfrm>
            <a:off x="3223631" y="5294481"/>
            <a:ext cx="803125" cy="2630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3222599" y="5333941"/>
            <a:ext cx="737873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400" b="1" spc="-6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object 9"/>
          <p:cNvGrpSpPr/>
          <p:nvPr/>
        </p:nvGrpSpPr>
        <p:grpSpPr>
          <a:xfrm>
            <a:off x="1344774" y="1365515"/>
            <a:ext cx="8330418" cy="1886595"/>
            <a:chOff x="1412494" y="1225296"/>
            <a:chExt cx="8204200" cy="1858010"/>
          </a:xfrm>
          <a:solidFill>
            <a:schemeClr val="accent4"/>
          </a:solidFill>
        </p:grpSpPr>
        <p:sp>
          <p:nvSpPr>
            <p:cNvPr id="14" name="object 10"/>
            <p:cNvSpPr/>
            <p:nvPr/>
          </p:nvSpPr>
          <p:spPr>
            <a:xfrm>
              <a:off x="1412494" y="1225296"/>
              <a:ext cx="3270885" cy="1379220"/>
            </a:xfrm>
            <a:custGeom>
              <a:avLst/>
              <a:gdLst/>
              <a:ahLst/>
              <a:cxnLst/>
              <a:rect l="l" t="t" r="r" b="b"/>
              <a:pathLst>
                <a:path w="3270885" h="1379220">
                  <a:moveTo>
                    <a:pt x="3226308" y="1302892"/>
                  </a:moveTo>
                  <a:lnTo>
                    <a:pt x="3194558" y="1302892"/>
                  </a:lnTo>
                  <a:lnTo>
                    <a:pt x="3232658" y="1379092"/>
                  </a:lnTo>
                  <a:lnTo>
                    <a:pt x="3264407" y="1315592"/>
                  </a:lnTo>
                  <a:lnTo>
                    <a:pt x="3226308" y="1315592"/>
                  </a:lnTo>
                  <a:lnTo>
                    <a:pt x="3226308" y="1302892"/>
                  </a:lnTo>
                  <a:close/>
                </a:path>
                <a:path w="3270885" h="1379220">
                  <a:moveTo>
                    <a:pt x="3226308" y="689609"/>
                  </a:moveTo>
                  <a:lnTo>
                    <a:pt x="3226308" y="1315592"/>
                  </a:lnTo>
                  <a:lnTo>
                    <a:pt x="3239008" y="1315592"/>
                  </a:lnTo>
                  <a:lnTo>
                    <a:pt x="3239008" y="695959"/>
                  </a:lnTo>
                  <a:lnTo>
                    <a:pt x="3232658" y="695959"/>
                  </a:lnTo>
                  <a:lnTo>
                    <a:pt x="3226308" y="689609"/>
                  </a:lnTo>
                  <a:close/>
                </a:path>
                <a:path w="3270885" h="1379220">
                  <a:moveTo>
                    <a:pt x="3270757" y="1302892"/>
                  </a:moveTo>
                  <a:lnTo>
                    <a:pt x="3239008" y="1302892"/>
                  </a:lnTo>
                  <a:lnTo>
                    <a:pt x="3239008" y="1315592"/>
                  </a:lnTo>
                  <a:lnTo>
                    <a:pt x="3264407" y="1315592"/>
                  </a:lnTo>
                  <a:lnTo>
                    <a:pt x="3270757" y="1302892"/>
                  </a:lnTo>
                  <a:close/>
                </a:path>
                <a:path w="3270885" h="1379220">
                  <a:moveTo>
                    <a:pt x="12700" y="0"/>
                  </a:moveTo>
                  <a:lnTo>
                    <a:pt x="0" y="0"/>
                  </a:lnTo>
                  <a:lnTo>
                    <a:pt x="0" y="695959"/>
                  </a:lnTo>
                  <a:lnTo>
                    <a:pt x="3226308" y="695959"/>
                  </a:lnTo>
                  <a:lnTo>
                    <a:pt x="3226308" y="689609"/>
                  </a:lnTo>
                  <a:lnTo>
                    <a:pt x="12700" y="689609"/>
                  </a:lnTo>
                  <a:lnTo>
                    <a:pt x="6350" y="683259"/>
                  </a:lnTo>
                  <a:lnTo>
                    <a:pt x="12700" y="683259"/>
                  </a:lnTo>
                  <a:lnTo>
                    <a:pt x="12700" y="0"/>
                  </a:lnTo>
                  <a:close/>
                </a:path>
                <a:path w="3270885" h="1379220">
                  <a:moveTo>
                    <a:pt x="3239008" y="683259"/>
                  </a:moveTo>
                  <a:lnTo>
                    <a:pt x="12700" y="683259"/>
                  </a:lnTo>
                  <a:lnTo>
                    <a:pt x="12700" y="689609"/>
                  </a:lnTo>
                  <a:lnTo>
                    <a:pt x="3226308" y="689609"/>
                  </a:lnTo>
                  <a:lnTo>
                    <a:pt x="3232658" y="695959"/>
                  </a:lnTo>
                  <a:lnTo>
                    <a:pt x="3239008" y="695959"/>
                  </a:lnTo>
                  <a:lnTo>
                    <a:pt x="3239008" y="683259"/>
                  </a:lnTo>
                  <a:close/>
                </a:path>
                <a:path w="3270885" h="1379220">
                  <a:moveTo>
                    <a:pt x="12700" y="683259"/>
                  </a:moveTo>
                  <a:lnTo>
                    <a:pt x="6350" y="683259"/>
                  </a:lnTo>
                  <a:lnTo>
                    <a:pt x="12700" y="689609"/>
                  </a:lnTo>
                  <a:lnTo>
                    <a:pt x="12700" y="68325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1"/>
            <p:cNvSpPr/>
            <p:nvPr/>
          </p:nvSpPr>
          <p:spPr>
            <a:xfrm>
              <a:off x="7421879" y="2692908"/>
              <a:ext cx="2194560" cy="390144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object 12"/>
          <p:cNvSpPr txBox="1"/>
          <p:nvPr/>
        </p:nvSpPr>
        <p:spPr>
          <a:xfrm>
            <a:off x="7625157" y="2910713"/>
            <a:ext cx="1959734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sz="1400" b="1" spc="-7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object 13"/>
          <p:cNvGrpSpPr/>
          <p:nvPr/>
        </p:nvGrpSpPr>
        <p:grpSpPr>
          <a:xfrm>
            <a:off x="6002433" y="936891"/>
            <a:ext cx="3582458" cy="4734080"/>
            <a:chOff x="5823784" y="662120"/>
            <a:chExt cx="3528178" cy="4662351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8" name="object 14"/>
            <p:cNvSpPr/>
            <p:nvPr/>
          </p:nvSpPr>
          <p:spPr>
            <a:xfrm>
              <a:off x="5823784" y="662120"/>
              <a:ext cx="2194560" cy="38862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bject 15"/>
            <p:cNvSpPr/>
            <p:nvPr/>
          </p:nvSpPr>
          <p:spPr>
            <a:xfrm>
              <a:off x="7157402" y="4935851"/>
              <a:ext cx="2194560" cy="38862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 sz="243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object 16"/>
          <p:cNvSpPr txBox="1"/>
          <p:nvPr/>
        </p:nvSpPr>
        <p:spPr>
          <a:xfrm>
            <a:off x="6564235" y="984305"/>
            <a:ext cx="967800" cy="290671"/>
          </a:xfrm>
          <a:prstGeom prst="rect">
            <a:avLst/>
          </a:prstGeom>
        </p:spPr>
        <p:txBody>
          <a:bodyPr vert="horz" wrap="square" lIns="0" tIns="13540" rIns="0" bIns="0" rtlCol="0">
            <a:spAutoFit/>
          </a:bodyPr>
          <a:lstStyle/>
          <a:p>
            <a:pPr marL="12896">
              <a:spcBef>
                <a:spcPts val="107"/>
              </a:spcBef>
            </a:pPr>
            <a:r>
              <a:rPr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object 17"/>
          <p:cNvGrpSpPr/>
          <p:nvPr/>
        </p:nvGrpSpPr>
        <p:grpSpPr>
          <a:xfrm>
            <a:off x="4224829" y="1360678"/>
            <a:ext cx="2667410" cy="4197448"/>
            <a:chOff x="4248911" y="1220533"/>
            <a:chExt cx="2626995" cy="4133850"/>
          </a:xfrm>
        </p:grpSpPr>
        <p:sp>
          <p:nvSpPr>
            <p:cNvPr id="22" name="object 18"/>
            <p:cNvSpPr/>
            <p:nvPr/>
          </p:nvSpPr>
          <p:spPr>
            <a:xfrm>
              <a:off x="4645151" y="1225296"/>
              <a:ext cx="2225675" cy="1379220"/>
            </a:xfrm>
            <a:custGeom>
              <a:avLst/>
              <a:gdLst/>
              <a:ahLst/>
              <a:cxnLst/>
              <a:rect l="l" t="t" r="r" b="b"/>
              <a:pathLst>
                <a:path w="2225675" h="1379220">
                  <a:moveTo>
                    <a:pt x="2225421" y="0"/>
                  </a:moveTo>
                  <a:lnTo>
                    <a:pt x="2225421" y="689609"/>
                  </a:lnTo>
                  <a:lnTo>
                    <a:pt x="0" y="689609"/>
                  </a:lnTo>
                  <a:lnTo>
                    <a:pt x="0" y="1379092"/>
                  </a:lnTo>
                </a:path>
              </a:pathLst>
            </a:custGeom>
            <a:ln w="9144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bject 19"/>
            <p:cNvSpPr/>
            <p:nvPr/>
          </p:nvSpPr>
          <p:spPr>
            <a:xfrm>
              <a:off x="4248911" y="5094731"/>
              <a:ext cx="789432" cy="25908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object 20"/>
          <p:cNvSpPr txBox="1"/>
          <p:nvPr/>
        </p:nvSpPr>
        <p:spPr>
          <a:xfrm>
            <a:off x="4337920" y="5333941"/>
            <a:ext cx="688486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400" b="1" spc="-6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object 21"/>
          <p:cNvGrpSpPr/>
          <p:nvPr/>
        </p:nvGrpSpPr>
        <p:grpSpPr>
          <a:xfrm>
            <a:off x="2465382" y="3015092"/>
            <a:ext cx="4981487" cy="2686753"/>
            <a:chOff x="2516123" y="2849879"/>
            <a:chExt cx="4906010" cy="2646045"/>
          </a:xfrm>
        </p:grpSpPr>
        <p:sp>
          <p:nvSpPr>
            <p:cNvPr id="26" name="object 22"/>
            <p:cNvSpPr/>
            <p:nvPr/>
          </p:nvSpPr>
          <p:spPr>
            <a:xfrm>
              <a:off x="2516123" y="2849879"/>
              <a:ext cx="1818005" cy="76200"/>
            </a:xfrm>
            <a:custGeom>
              <a:avLst/>
              <a:gdLst/>
              <a:ahLst/>
              <a:cxnLst/>
              <a:rect l="l" t="t" r="r" b="b"/>
              <a:pathLst>
                <a:path w="1818004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818004" h="76200">
                  <a:moveTo>
                    <a:pt x="1741677" y="0"/>
                  </a:moveTo>
                  <a:lnTo>
                    <a:pt x="1741677" y="76200"/>
                  </a:lnTo>
                  <a:lnTo>
                    <a:pt x="1805177" y="44450"/>
                  </a:lnTo>
                  <a:lnTo>
                    <a:pt x="1754377" y="44450"/>
                  </a:lnTo>
                  <a:lnTo>
                    <a:pt x="1754377" y="31750"/>
                  </a:lnTo>
                  <a:lnTo>
                    <a:pt x="1805177" y="31750"/>
                  </a:lnTo>
                  <a:lnTo>
                    <a:pt x="1741677" y="0"/>
                  </a:lnTo>
                  <a:close/>
                </a:path>
                <a:path w="1818004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818004" h="76200">
                  <a:moveTo>
                    <a:pt x="908938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902588" y="44450"/>
                  </a:lnTo>
                  <a:lnTo>
                    <a:pt x="902588" y="38100"/>
                  </a:lnTo>
                  <a:lnTo>
                    <a:pt x="915288" y="38100"/>
                  </a:lnTo>
                  <a:lnTo>
                    <a:pt x="908938" y="31750"/>
                  </a:lnTo>
                  <a:close/>
                </a:path>
                <a:path w="1818004" h="76200">
                  <a:moveTo>
                    <a:pt x="902588" y="38100"/>
                  </a:moveTo>
                  <a:lnTo>
                    <a:pt x="902588" y="44450"/>
                  </a:lnTo>
                  <a:lnTo>
                    <a:pt x="908938" y="44450"/>
                  </a:lnTo>
                  <a:lnTo>
                    <a:pt x="902588" y="38100"/>
                  </a:lnTo>
                  <a:close/>
                </a:path>
                <a:path w="1818004" h="76200">
                  <a:moveTo>
                    <a:pt x="1741677" y="31750"/>
                  </a:moveTo>
                  <a:lnTo>
                    <a:pt x="915288" y="31750"/>
                  </a:lnTo>
                  <a:lnTo>
                    <a:pt x="915288" y="38100"/>
                  </a:lnTo>
                  <a:lnTo>
                    <a:pt x="902588" y="38100"/>
                  </a:lnTo>
                  <a:lnTo>
                    <a:pt x="908938" y="44450"/>
                  </a:lnTo>
                  <a:lnTo>
                    <a:pt x="1741677" y="44450"/>
                  </a:lnTo>
                  <a:lnTo>
                    <a:pt x="1741677" y="31750"/>
                  </a:lnTo>
                  <a:close/>
                </a:path>
                <a:path w="1818004" h="76200">
                  <a:moveTo>
                    <a:pt x="1805177" y="31750"/>
                  </a:moveTo>
                  <a:lnTo>
                    <a:pt x="1754377" y="31750"/>
                  </a:lnTo>
                  <a:lnTo>
                    <a:pt x="1754377" y="44450"/>
                  </a:lnTo>
                  <a:lnTo>
                    <a:pt x="1805177" y="44450"/>
                  </a:lnTo>
                  <a:lnTo>
                    <a:pt x="1817877" y="38100"/>
                  </a:lnTo>
                  <a:lnTo>
                    <a:pt x="1805177" y="31750"/>
                  </a:lnTo>
                  <a:close/>
                </a:path>
                <a:path w="1818004" h="76200">
                  <a:moveTo>
                    <a:pt x="915288" y="31750"/>
                  </a:moveTo>
                  <a:lnTo>
                    <a:pt x="908938" y="31750"/>
                  </a:lnTo>
                  <a:lnTo>
                    <a:pt x="915288" y="38100"/>
                  </a:lnTo>
                  <a:lnTo>
                    <a:pt x="915288" y="3175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bject 23"/>
            <p:cNvSpPr/>
            <p:nvPr/>
          </p:nvSpPr>
          <p:spPr>
            <a:xfrm>
              <a:off x="3181349" y="4754117"/>
              <a:ext cx="2940050" cy="728980"/>
            </a:xfrm>
            <a:custGeom>
              <a:avLst/>
              <a:gdLst/>
              <a:ahLst/>
              <a:cxnLst/>
              <a:rect l="l" t="t" r="r" b="b"/>
              <a:pathLst>
                <a:path w="2940050" h="728979">
                  <a:moveTo>
                    <a:pt x="0" y="728471"/>
                  </a:moveTo>
                  <a:lnTo>
                    <a:pt x="2939796" y="728471"/>
                  </a:lnTo>
                  <a:lnTo>
                    <a:pt x="2939796" y="0"/>
                  </a:lnTo>
                  <a:lnTo>
                    <a:pt x="0" y="0"/>
                  </a:lnTo>
                  <a:lnTo>
                    <a:pt x="0" y="728471"/>
                  </a:lnTo>
                  <a:close/>
                </a:path>
              </a:pathLst>
            </a:custGeom>
            <a:ln w="25908">
              <a:solidFill>
                <a:srgbClr val="BB4646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bject 24"/>
            <p:cNvSpPr/>
            <p:nvPr/>
          </p:nvSpPr>
          <p:spPr>
            <a:xfrm>
              <a:off x="4607052" y="2849879"/>
              <a:ext cx="2814955" cy="1929130"/>
            </a:xfrm>
            <a:custGeom>
              <a:avLst/>
              <a:gdLst/>
              <a:ahLst/>
              <a:cxnLst/>
              <a:rect l="l" t="t" r="r" b="b"/>
              <a:pathLst>
                <a:path w="2814954" h="1929129">
                  <a:moveTo>
                    <a:pt x="76200" y="1852803"/>
                  </a:moveTo>
                  <a:lnTo>
                    <a:pt x="44450" y="1852803"/>
                  </a:lnTo>
                  <a:lnTo>
                    <a:pt x="44450" y="183896"/>
                  </a:lnTo>
                  <a:lnTo>
                    <a:pt x="44450" y="177546"/>
                  </a:lnTo>
                  <a:lnTo>
                    <a:pt x="44450" y="171196"/>
                  </a:lnTo>
                  <a:lnTo>
                    <a:pt x="31750" y="171196"/>
                  </a:lnTo>
                  <a:lnTo>
                    <a:pt x="31750" y="177546"/>
                  </a:lnTo>
                  <a:lnTo>
                    <a:pt x="31750" y="1852803"/>
                  </a:lnTo>
                  <a:lnTo>
                    <a:pt x="0" y="1852803"/>
                  </a:lnTo>
                  <a:lnTo>
                    <a:pt x="38100" y="1929003"/>
                  </a:lnTo>
                  <a:lnTo>
                    <a:pt x="69850" y="1865503"/>
                  </a:lnTo>
                  <a:lnTo>
                    <a:pt x="76200" y="1852803"/>
                  </a:lnTo>
                  <a:close/>
                </a:path>
                <a:path w="2814954" h="1929129">
                  <a:moveTo>
                    <a:pt x="2814828" y="38100"/>
                  </a:moveTo>
                  <a:lnTo>
                    <a:pt x="2802128" y="31750"/>
                  </a:lnTo>
                  <a:lnTo>
                    <a:pt x="2738628" y="0"/>
                  </a:lnTo>
                  <a:lnTo>
                    <a:pt x="2738628" y="31750"/>
                  </a:lnTo>
                  <a:lnTo>
                    <a:pt x="1595120" y="31750"/>
                  </a:lnTo>
                  <a:lnTo>
                    <a:pt x="1588770" y="31750"/>
                  </a:lnTo>
                  <a:lnTo>
                    <a:pt x="438912" y="31750"/>
                  </a:lnTo>
                  <a:lnTo>
                    <a:pt x="438912" y="0"/>
                  </a:lnTo>
                  <a:lnTo>
                    <a:pt x="362712" y="38100"/>
                  </a:lnTo>
                  <a:lnTo>
                    <a:pt x="438912" y="76200"/>
                  </a:lnTo>
                  <a:lnTo>
                    <a:pt x="438912" y="44450"/>
                  </a:lnTo>
                  <a:lnTo>
                    <a:pt x="1582420" y="44450"/>
                  </a:lnTo>
                  <a:lnTo>
                    <a:pt x="1588770" y="44450"/>
                  </a:lnTo>
                  <a:lnTo>
                    <a:pt x="2738628" y="44450"/>
                  </a:lnTo>
                  <a:lnTo>
                    <a:pt x="2738628" y="76200"/>
                  </a:lnTo>
                  <a:lnTo>
                    <a:pt x="2802128" y="44450"/>
                  </a:lnTo>
                  <a:lnTo>
                    <a:pt x="2814828" y="3810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object 25"/>
          <p:cNvSpPr txBox="1"/>
          <p:nvPr/>
        </p:nvSpPr>
        <p:spPr>
          <a:xfrm>
            <a:off x="5233313" y="2775906"/>
            <a:ext cx="2123256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Asset Management</a:t>
            </a:r>
            <a:r>
              <a:rPr sz="1400" spc="-8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endParaRPr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26"/>
          <p:cNvSpPr/>
          <p:nvPr/>
        </p:nvSpPr>
        <p:spPr>
          <a:xfrm>
            <a:off x="3593471" y="5093570"/>
            <a:ext cx="2070999" cy="208905"/>
          </a:xfrm>
          <a:custGeom>
            <a:avLst/>
            <a:gdLst/>
            <a:ahLst/>
            <a:cxnLst/>
            <a:rect l="l" t="t" r="r" b="b"/>
            <a:pathLst>
              <a:path w="2039620" h="205739">
                <a:moveTo>
                  <a:pt x="31750" y="129031"/>
                </a:moveTo>
                <a:lnTo>
                  <a:pt x="0" y="129031"/>
                </a:lnTo>
                <a:lnTo>
                  <a:pt x="38100" y="205231"/>
                </a:lnTo>
                <a:lnTo>
                  <a:pt x="69850" y="141731"/>
                </a:lnTo>
                <a:lnTo>
                  <a:pt x="31750" y="141731"/>
                </a:lnTo>
                <a:lnTo>
                  <a:pt x="31750" y="129031"/>
                </a:lnTo>
                <a:close/>
              </a:path>
              <a:path w="2039620" h="205739">
                <a:moveTo>
                  <a:pt x="1994662" y="115569"/>
                </a:moveTo>
                <a:lnTo>
                  <a:pt x="1962912" y="115569"/>
                </a:lnTo>
                <a:lnTo>
                  <a:pt x="2001012" y="191769"/>
                </a:lnTo>
                <a:lnTo>
                  <a:pt x="2032762" y="128269"/>
                </a:lnTo>
                <a:lnTo>
                  <a:pt x="1994662" y="128269"/>
                </a:lnTo>
                <a:lnTo>
                  <a:pt x="1994662" y="115569"/>
                </a:lnTo>
                <a:close/>
              </a:path>
              <a:path w="2039620" h="205739">
                <a:moveTo>
                  <a:pt x="2007362" y="0"/>
                </a:moveTo>
                <a:lnTo>
                  <a:pt x="31750" y="0"/>
                </a:lnTo>
                <a:lnTo>
                  <a:pt x="31750" y="141731"/>
                </a:lnTo>
                <a:lnTo>
                  <a:pt x="44450" y="141731"/>
                </a:lnTo>
                <a:lnTo>
                  <a:pt x="44450" y="12699"/>
                </a:lnTo>
                <a:lnTo>
                  <a:pt x="38100" y="12699"/>
                </a:lnTo>
                <a:lnTo>
                  <a:pt x="44450" y="6349"/>
                </a:lnTo>
                <a:lnTo>
                  <a:pt x="2007362" y="6349"/>
                </a:lnTo>
                <a:lnTo>
                  <a:pt x="2007362" y="0"/>
                </a:lnTo>
                <a:close/>
              </a:path>
              <a:path w="2039620" h="205739">
                <a:moveTo>
                  <a:pt x="76200" y="129031"/>
                </a:moveTo>
                <a:lnTo>
                  <a:pt x="44450" y="129031"/>
                </a:lnTo>
                <a:lnTo>
                  <a:pt x="44450" y="141731"/>
                </a:lnTo>
                <a:lnTo>
                  <a:pt x="69850" y="141731"/>
                </a:lnTo>
                <a:lnTo>
                  <a:pt x="76200" y="129031"/>
                </a:lnTo>
                <a:close/>
              </a:path>
              <a:path w="2039620" h="205739">
                <a:moveTo>
                  <a:pt x="1994662" y="6349"/>
                </a:moveTo>
                <a:lnTo>
                  <a:pt x="1994662" y="128269"/>
                </a:lnTo>
                <a:lnTo>
                  <a:pt x="2007362" y="128269"/>
                </a:lnTo>
                <a:lnTo>
                  <a:pt x="2007362" y="12699"/>
                </a:lnTo>
                <a:lnTo>
                  <a:pt x="2001012" y="12699"/>
                </a:lnTo>
                <a:lnTo>
                  <a:pt x="1994662" y="6349"/>
                </a:lnTo>
                <a:close/>
              </a:path>
              <a:path w="2039620" h="205739">
                <a:moveTo>
                  <a:pt x="2039112" y="115569"/>
                </a:moveTo>
                <a:lnTo>
                  <a:pt x="2007362" y="115569"/>
                </a:lnTo>
                <a:lnTo>
                  <a:pt x="2007362" y="128269"/>
                </a:lnTo>
                <a:lnTo>
                  <a:pt x="2032762" y="128269"/>
                </a:lnTo>
                <a:lnTo>
                  <a:pt x="2039112" y="115569"/>
                </a:lnTo>
                <a:close/>
              </a:path>
              <a:path w="2039620" h="205739">
                <a:moveTo>
                  <a:pt x="44450" y="6349"/>
                </a:moveTo>
                <a:lnTo>
                  <a:pt x="38100" y="12699"/>
                </a:lnTo>
                <a:lnTo>
                  <a:pt x="44450" y="12699"/>
                </a:lnTo>
                <a:lnTo>
                  <a:pt x="44450" y="6349"/>
                </a:lnTo>
                <a:close/>
              </a:path>
              <a:path w="2039620" h="205739">
                <a:moveTo>
                  <a:pt x="1994662" y="6349"/>
                </a:moveTo>
                <a:lnTo>
                  <a:pt x="44450" y="6349"/>
                </a:lnTo>
                <a:lnTo>
                  <a:pt x="44450" y="12699"/>
                </a:lnTo>
                <a:lnTo>
                  <a:pt x="1994662" y="12699"/>
                </a:lnTo>
                <a:lnTo>
                  <a:pt x="1994662" y="6349"/>
                </a:lnTo>
                <a:close/>
              </a:path>
              <a:path w="2039620" h="205739">
                <a:moveTo>
                  <a:pt x="2007362" y="6349"/>
                </a:moveTo>
                <a:lnTo>
                  <a:pt x="1994662" y="6349"/>
                </a:lnTo>
                <a:lnTo>
                  <a:pt x="2001012" y="12699"/>
                </a:lnTo>
                <a:lnTo>
                  <a:pt x="2007362" y="12699"/>
                </a:lnTo>
                <a:lnTo>
                  <a:pt x="2007362" y="6349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27"/>
          <p:cNvSpPr txBox="1"/>
          <p:nvPr/>
        </p:nvSpPr>
        <p:spPr>
          <a:xfrm>
            <a:off x="6171961" y="5033908"/>
            <a:ext cx="1360074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O&amp;M</a:t>
            </a:r>
            <a:r>
              <a:rPr sz="1400" spc="-6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28"/>
          <p:cNvSpPr/>
          <p:nvPr/>
        </p:nvSpPr>
        <p:spPr>
          <a:xfrm>
            <a:off x="3143164" y="5966072"/>
            <a:ext cx="1968480" cy="297239"/>
          </a:xfrm>
          <a:custGeom>
            <a:avLst/>
            <a:gdLst/>
            <a:ahLst/>
            <a:cxnLst/>
            <a:rect l="l" t="t" r="r" b="b"/>
            <a:pathLst>
              <a:path w="1938654" h="292735">
                <a:moveTo>
                  <a:pt x="0" y="48767"/>
                </a:moveTo>
                <a:lnTo>
                  <a:pt x="3833" y="29784"/>
                </a:lnTo>
                <a:lnTo>
                  <a:pt x="14287" y="14282"/>
                </a:lnTo>
                <a:lnTo>
                  <a:pt x="29789" y="3832"/>
                </a:lnTo>
                <a:lnTo>
                  <a:pt x="48768" y="0"/>
                </a:lnTo>
                <a:lnTo>
                  <a:pt x="903731" y="0"/>
                </a:lnTo>
                <a:lnTo>
                  <a:pt x="922710" y="3832"/>
                </a:lnTo>
                <a:lnTo>
                  <a:pt x="938212" y="14282"/>
                </a:lnTo>
                <a:lnTo>
                  <a:pt x="948666" y="29784"/>
                </a:lnTo>
                <a:lnTo>
                  <a:pt x="952500" y="48767"/>
                </a:lnTo>
                <a:lnTo>
                  <a:pt x="952500" y="243839"/>
                </a:lnTo>
                <a:lnTo>
                  <a:pt x="948666" y="262823"/>
                </a:lnTo>
                <a:lnTo>
                  <a:pt x="938212" y="278325"/>
                </a:lnTo>
                <a:lnTo>
                  <a:pt x="922710" y="288775"/>
                </a:lnTo>
                <a:lnTo>
                  <a:pt x="903731" y="292607"/>
                </a:lnTo>
                <a:lnTo>
                  <a:pt x="48768" y="292607"/>
                </a:lnTo>
                <a:lnTo>
                  <a:pt x="29789" y="288775"/>
                </a:lnTo>
                <a:lnTo>
                  <a:pt x="14287" y="278325"/>
                </a:lnTo>
                <a:lnTo>
                  <a:pt x="3833" y="262823"/>
                </a:lnTo>
                <a:lnTo>
                  <a:pt x="0" y="243839"/>
                </a:lnTo>
                <a:lnTo>
                  <a:pt x="0" y="48767"/>
                </a:lnTo>
                <a:close/>
              </a:path>
              <a:path w="1938654" h="292735">
                <a:moveTo>
                  <a:pt x="987551" y="48767"/>
                </a:moveTo>
                <a:lnTo>
                  <a:pt x="991385" y="29784"/>
                </a:lnTo>
                <a:lnTo>
                  <a:pt x="1001839" y="14282"/>
                </a:lnTo>
                <a:lnTo>
                  <a:pt x="1017341" y="3832"/>
                </a:lnTo>
                <a:lnTo>
                  <a:pt x="1036319" y="0"/>
                </a:lnTo>
                <a:lnTo>
                  <a:pt x="1889760" y="0"/>
                </a:lnTo>
                <a:lnTo>
                  <a:pt x="1908738" y="3832"/>
                </a:lnTo>
                <a:lnTo>
                  <a:pt x="1924240" y="14282"/>
                </a:lnTo>
                <a:lnTo>
                  <a:pt x="1934694" y="29784"/>
                </a:lnTo>
                <a:lnTo>
                  <a:pt x="1938527" y="48767"/>
                </a:lnTo>
                <a:lnTo>
                  <a:pt x="1938527" y="243839"/>
                </a:lnTo>
                <a:lnTo>
                  <a:pt x="1934694" y="262823"/>
                </a:lnTo>
                <a:lnTo>
                  <a:pt x="1924240" y="278325"/>
                </a:lnTo>
                <a:lnTo>
                  <a:pt x="1908738" y="288775"/>
                </a:lnTo>
                <a:lnTo>
                  <a:pt x="1889760" y="292607"/>
                </a:lnTo>
                <a:lnTo>
                  <a:pt x="1036319" y="292607"/>
                </a:lnTo>
                <a:lnTo>
                  <a:pt x="1017341" y="288775"/>
                </a:lnTo>
                <a:lnTo>
                  <a:pt x="1001839" y="278325"/>
                </a:lnTo>
                <a:lnTo>
                  <a:pt x="991385" y="262823"/>
                </a:lnTo>
                <a:lnTo>
                  <a:pt x="987551" y="243839"/>
                </a:lnTo>
                <a:lnTo>
                  <a:pt x="987551" y="48767"/>
                </a:lnTo>
                <a:close/>
              </a:path>
            </a:pathLst>
          </a:custGeom>
          <a:ln w="3175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29"/>
          <p:cNvSpPr txBox="1"/>
          <p:nvPr/>
        </p:nvSpPr>
        <p:spPr>
          <a:xfrm>
            <a:off x="361885" y="5983579"/>
            <a:ext cx="4623640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R="5158" algn="r">
              <a:spcBef>
                <a:spcPts val="96"/>
              </a:spcBef>
              <a:tabLst>
                <a:tab pos="1001342" algn="l"/>
              </a:tabLst>
            </a:pPr>
            <a:r>
              <a:rPr sz="1400" b="1" spc="-4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ets</a:t>
            </a:r>
            <a:r>
              <a:rPr sz="1015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400" b="1" spc="-4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ets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0"/>
          <p:cNvSpPr/>
          <p:nvPr/>
        </p:nvSpPr>
        <p:spPr>
          <a:xfrm>
            <a:off x="5148654" y="5966072"/>
            <a:ext cx="967154" cy="297239"/>
          </a:xfrm>
          <a:custGeom>
            <a:avLst/>
            <a:gdLst/>
            <a:ahLst/>
            <a:cxnLst/>
            <a:rect l="l" t="t" r="r" b="b"/>
            <a:pathLst>
              <a:path w="952500" h="292735">
                <a:moveTo>
                  <a:pt x="0" y="48767"/>
                </a:moveTo>
                <a:lnTo>
                  <a:pt x="3833" y="29784"/>
                </a:lnTo>
                <a:lnTo>
                  <a:pt x="14287" y="14282"/>
                </a:lnTo>
                <a:lnTo>
                  <a:pt x="29789" y="3832"/>
                </a:lnTo>
                <a:lnTo>
                  <a:pt x="48768" y="0"/>
                </a:lnTo>
                <a:lnTo>
                  <a:pt x="903732" y="0"/>
                </a:lnTo>
                <a:lnTo>
                  <a:pt x="922710" y="3832"/>
                </a:lnTo>
                <a:lnTo>
                  <a:pt x="938212" y="14282"/>
                </a:lnTo>
                <a:lnTo>
                  <a:pt x="948666" y="29784"/>
                </a:lnTo>
                <a:lnTo>
                  <a:pt x="952500" y="48767"/>
                </a:lnTo>
                <a:lnTo>
                  <a:pt x="952500" y="243839"/>
                </a:lnTo>
                <a:lnTo>
                  <a:pt x="948666" y="262823"/>
                </a:lnTo>
                <a:lnTo>
                  <a:pt x="938212" y="278325"/>
                </a:lnTo>
                <a:lnTo>
                  <a:pt x="922710" y="288775"/>
                </a:lnTo>
                <a:lnTo>
                  <a:pt x="903732" y="292607"/>
                </a:lnTo>
                <a:lnTo>
                  <a:pt x="48768" y="292607"/>
                </a:lnTo>
                <a:lnTo>
                  <a:pt x="29789" y="288775"/>
                </a:lnTo>
                <a:lnTo>
                  <a:pt x="14287" y="278325"/>
                </a:lnTo>
                <a:lnTo>
                  <a:pt x="3833" y="262823"/>
                </a:lnTo>
                <a:lnTo>
                  <a:pt x="0" y="243839"/>
                </a:lnTo>
                <a:lnTo>
                  <a:pt x="0" y="48767"/>
                </a:lnTo>
                <a:close/>
              </a:path>
            </a:pathLst>
          </a:custGeom>
          <a:ln w="3175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1"/>
          <p:cNvSpPr txBox="1"/>
          <p:nvPr/>
        </p:nvSpPr>
        <p:spPr>
          <a:xfrm>
            <a:off x="5411848" y="6022812"/>
            <a:ext cx="608017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b="1" spc="-4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ets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63522" y="3085115"/>
            <a:ext cx="327543" cy="170969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015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015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15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sz="10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216742" y="5294481"/>
            <a:ext cx="803382" cy="672494"/>
            <a:chOff x="5225796" y="5094732"/>
            <a:chExt cx="791210" cy="662305"/>
          </a:xfrm>
        </p:grpSpPr>
        <p:sp>
          <p:nvSpPr>
            <p:cNvPr id="38" name="object 38"/>
            <p:cNvSpPr/>
            <p:nvPr/>
          </p:nvSpPr>
          <p:spPr>
            <a:xfrm>
              <a:off x="5597525" y="5311775"/>
              <a:ext cx="76200" cy="445134"/>
            </a:xfrm>
            <a:custGeom>
              <a:avLst/>
              <a:gdLst/>
              <a:ahLst/>
              <a:cxnLst/>
              <a:rect l="l" t="t" r="r" b="b"/>
              <a:pathLst>
                <a:path w="76200" h="445135">
                  <a:moveTo>
                    <a:pt x="31750" y="368884"/>
                  </a:moveTo>
                  <a:lnTo>
                    <a:pt x="0" y="368884"/>
                  </a:lnTo>
                  <a:lnTo>
                    <a:pt x="38100" y="445084"/>
                  </a:lnTo>
                  <a:lnTo>
                    <a:pt x="69850" y="381584"/>
                  </a:lnTo>
                  <a:lnTo>
                    <a:pt x="31750" y="381584"/>
                  </a:lnTo>
                  <a:lnTo>
                    <a:pt x="31750" y="368884"/>
                  </a:lnTo>
                  <a:close/>
                </a:path>
                <a:path w="76200" h="445135">
                  <a:moveTo>
                    <a:pt x="31750" y="6350"/>
                  </a:moveTo>
                  <a:lnTo>
                    <a:pt x="31750" y="381584"/>
                  </a:lnTo>
                  <a:lnTo>
                    <a:pt x="44450" y="381584"/>
                  </a:lnTo>
                  <a:lnTo>
                    <a:pt x="44450" y="12700"/>
                  </a:lnTo>
                  <a:lnTo>
                    <a:pt x="38100" y="12700"/>
                  </a:lnTo>
                  <a:lnTo>
                    <a:pt x="31750" y="6350"/>
                  </a:lnTo>
                  <a:close/>
                </a:path>
                <a:path w="76200" h="445135">
                  <a:moveTo>
                    <a:pt x="76200" y="368884"/>
                  </a:moveTo>
                  <a:lnTo>
                    <a:pt x="44450" y="368884"/>
                  </a:lnTo>
                  <a:lnTo>
                    <a:pt x="44450" y="381584"/>
                  </a:lnTo>
                  <a:lnTo>
                    <a:pt x="69850" y="381584"/>
                  </a:lnTo>
                  <a:lnTo>
                    <a:pt x="76200" y="368884"/>
                  </a:lnTo>
                  <a:close/>
                </a:path>
                <a:path w="76200" h="445135">
                  <a:moveTo>
                    <a:pt x="44450" y="0"/>
                  </a:moveTo>
                  <a:lnTo>
                    <a:pt x="18161" y="0"/>
                  </a:lnTo>
                  <a:lnTo>
                    <a:pt x="18161" y="42037"/>
                  </a:lnTo>
                  <a:lnTo>
                    <a:pt x="30861" y="42037"/>
                  </a:lnTo>
                  <a:lnTo>
                    <a:pt x="30861" y="12700"/>
                  </a:lnTo>
                  <a:lnTo>
                    <a:pt x="24511" y="12700"/>
                  </a:lnTo>
                  <a:lnTo>
                    <a:pt x="30861" y="6350"/>
                  </a:lnTo>
                  <a:lnTo>
                    <a:pt x="44450" y="6350"/>
                  </a:lnTo>
                  <a:lnTo>
                    <a:pt x="44450" y="0"/>
                  </a:lnTo>
                  <a:close/>
                </a:path>
                <a:path w="76200" h="445135">
                  <a:moveTo>
                    <a:pt x="30861" y="6350"/>
                  </a:moveTo>
                  <a:lnTo>
                    <a:pt x="24511" y="12700"/>
                  </a:lnTo>
                  <a:lnTo>
                    <a:pt x="30861" y="12700"/>
                  </a:lnTo>
                  <a:lnTo>
                    <a:pt x="30861" y="6350"/>
                  </a:lnTo>
                  <a:close/>
                </a:path>
                <a:path w="76200" h="445135">
                  <a:moveTo>
                    <a:pt x="31750" y="6350"/>
                  </a:moveTo>
                  <a:lnTo>
                    <a:pt x="30861" y="6350"/>
                  </a:lnTo>
                  <a:lnTo>
                    <a:pt x="30861" y="12700"/>
                  </a:lnTo>
                  <a:lnTo>
                    <a:pt x="31750" y="12700"/>
                  </a:lnTo>
                  <a:lnTo>
                    <a:pt x="31750" y="6350"/>
                  </a:lnTo>
                  <a:close/>
                </a:path>
                <a:path w="76200" h="445135">
                  <a:moveTo>
                    <a:pt x="44450" y="6350"/>
                  </a:moveTo>
                  <a:lnTo>
                    <a:pt x="31750" y="6350"/>
                  </a:lnTo>
                  <a:lnTo>
                    <a:pt x="38100" y="12700"/>
                  </a:lnTo>
                  <a:lnTo>
                    <a:pt x="44450" y="12700"/>
                  </a:lnTo>
                  <a:lnTo>
                    <a:pt x="44450" y="635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5225796" y="5094732"/>
              <a:ext cx="790955" cy="2590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424873" y="5333941"/>
            <a:ext cx="690935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400" b="1" spc="-6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64280" y="1351846"/>
            <a:ext cx="2080027" cy="65402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87631" indent="-175380">
              <a:spcBef>
                <a:spcPts val="660"/>
              </a:spcBef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Sets up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InvIT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 indent="-175380">
              <a:spcBef>
                <a:spcPts val="564"/>
              </a:spcBef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Lock-in</a:t>
            </a:r>
            <a:r>
              <a:rPr sz="1600" spc="-5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restrictions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77502" y="1486388"/>
            <a:ext cx="2546838" cy="573174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87631" marR="7737" indent="-175380">
              <a:lnSpc>
                <a:spcPct val="130000"/>
              </a:lnSpc>
              <a:spcBef>
                <a:spcPts val="102"/>
              </a:spcBef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No lock-in – units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freely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tradeable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from 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listing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7059" y="3431603"/>
            <a:ext cx="2367235" cy="573174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87631" marR="5158" indent="-175380">
              <a:lnSpc>
                <a:spcPct val="130000"/>
              </a:lnSpc>
              <a:spcBef>
                <a:spcPts val="102"/>
              </a:spcBef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Holds InvIT’s assets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benefit of unit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holders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56026" y="3384433"/>
            <a:ext cx="2070354" cy="874145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87631" indent="-175380">
              <a:spcBef>
                <a:spcPts val="96"/>
              </a:spcBef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Manages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sz="1400" spc="15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en-US"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decisions in relation to underlying assets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44041" y="5320928"/>
            <a:ext cx="2550802" cy="967247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533877">
              <a:spcBef>
                <a:spcPts val="96"/>
              </a:spcBef>
            </a:pPr>
            <a:r>
              <a:rPr sz="16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sz="160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6"/>
              </a:spcBef>
            </a:pPr>
            <a:endParaRPr sz="96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 marR="5158" indent="-175380">
              <a:lnSpc>
                <a:spcPct val="130000"/>
              </a:lnSpc>
              <a:buClr>
                <a:srgbClr val="FF0000"/>
              </a:buClr>
              <a:buFont typeface="Wingdings"/>
              <a:buChar char=""/>
              <a:tabLst>
                <a:tab pos="188275" algn="l"/>
                <a:tab pos="1014237" algn="l"/>
                <a:tab pos="1843422" algn="l"/>
              </a:tabLst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rt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spc="1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rat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management of InvIT</a:t>
            </a:r>
            <a:r>
              <a:rPr sz="1400" spc="-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51"/>
          <p:cNvSpPr/>
          <p:nvPr/>
        </p:nvSpPr>
        <p:spPr>
          <a:xfrm>
            <a:off x="6125093" y="5279005"/>
            <a:ext cx="1320487" cy="77372"/>
          </a:xfrm>
          <a:custGeom>
            <a:avLst/>
            <a:gdLst/>
            <a:ahLst/>
            <a:cxnLst/>
            <a:rect l="l" t="t" r="r" b="b"/>
            <a:pathLst>
              <a:path w="1300479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1300479" h="76200">
                <a:moveTo>
                  <a:pt x="1224280" y="0"/>
                </a:moveTo>
                <a:lnTo>
                  <a:pt x="1224280" y="76199"/>
                </a:lnTo>
                <a:lnTo>
                  <a:pt x="1287780" y="44449"/>
                </a:lnTo>
                <a:lnTo>
                  <a:pt x="1236980" y="44449"/>
                </a:lnTo>
                <a:lnTo>
                  <a:pt x="1236980" y="31749"/>
                </a:lnTo>
                <a:lnTo>
                  <a:pt x="1287780" y="31749"/>
                </a:lnTo>
                <a:lnTo>
                  <a:pt x="1224280" y="0"/>
                </a:lnTo>
                <a:close/>
              </a:path>
              <a:path w="1300479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1300479" h="76200">
                <a:moveTo>
                  <a:pt x="1224280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1224280" y="44449"/>
                </a:lnTo>
                <a:lnTo>
                  <a:pt x="1224280" y="31749"/>
                </a:lnTo>
                <a:close/>
              </a:path>
              <a:path w="1300479" h="76200">
                <a:moveTo>
                  <a:pt x="1287780" y="31749"/>
                </a:moveTo>
                <a:lnTo>
                  <a:pt x="1236980" y="31749"/>
                </a:lnTo>
                <a:lnTo>
                  <a:pt x="1236980" y="44449"/>
                </a:lnTo>
                <a:lnTo>
                  <a:pt x="1287780" y="44449"/>
                </a:lnTo>
                <a:lnTo>
                  <a:pt x="1300480" y="38099"/>
                </a:lnTo>
                <a:lnTo>
                  <a:pt x="1287780" y="31749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52"/>
          <p:cNvSpPr txBox="1"/>
          <p:nvPr/>
        </p:nvSpPr>
        <p:spPr>
          <a:xfrm>
            <a:off x="2876546" y="2701384"/>
            <a:ext cx="1297977" cy="227814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2896">
              <a:spcBef>
                <a:spcPts val="96"/>
              </a:spcBef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Trusteeship</a:t>
            </a:r>
            <a:r>
              <a:rPr sz="1400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53"/>
          <p:cNvSpPr txBox="1"/>
          <p:nvPr/>
        </p:nvSpPr>
        <p:spPr>
          <a:xfrm>
            <a:off x="3864403" y="4081411"/>
            <a:ext cx="714791" cy="443258"/>
          </a:xfrm>
          <a:prstGeom prst="rect">
            <a:avLst/>
          </a:prstGeom>
        </p:spPr>
        <p:txBody>
          <a:bodyPr vert="horz" wrap="square" lIns="0" tIns="12251" rIns="0" bIns="0" rtlCol="0">
            <a:spAutoFit/>
          </a:bodyPr>
          <a:lstStyle/>
          <a:p>
            <a:pPr marL="17409">
              <a:spcBef>
                <a:spcPts val="96"/>
              </a:spcBef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96"/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Isosceles Triangle 49"/>
          <p:cNvSpPr/>
          <p:nvPr/>
        </p:nvSpPr>
        <p:spPr bwMode="auto">
          <a:xfrm>
            <a:off x="4021274" y="2886253"/>
            <a:ext cx="1127380" cy="835356"/>
          </a:xfrm>
          <a:prstGeom prst="triangle">
            <a:avLst/>
          </a:prstGeom>
          <a:solidFill>
            <a:srgbClr val="255299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94560" y="3287863"/>
            <a:ext cx="775206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IN" b="1" dirty="0" err="1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InvIT</a:t>
            </a:r>
            <a:endParaRPr lang="en-IN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2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95360" y="6457299"/>
            <a:ext cx="8798765" cy="297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i="1" spc="-1" dirty="0" smtClean="0"/>
              <a:t>SPV: Special </a:t>
            </a:r>
            <a:r>
              <a:rPr lang="en-US" i="1" spc="-1" dirty="0"/>
              <a:t>Purpose Vehicles 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606490" y="4948626"/>
            <a:ext cx="9285" cy="3303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611389" y="5557545"/>
            <a:ext cx="4386" cy="408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2" idx="2"/>
          </p:cNvCxnSpPr>
          <p:nvPr/>
        </p:nvCxnSpPr>
        <p:spPr>
          <a:xfrm>
            <a:off x="3591536" y="5561755"/>
            <a:ext cx="1935" cy="4043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8280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Role of constituents in InvITs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81F0203-25E7-414D-9892-FF3387D65B9F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6</a:t>
            </a:fld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43251275"/>
              </p:ext>
            </p:extLst>
          </p:nvPr>
        </p:nvGraphicFramePr>
        <p:xfrm>
          <a:off x="70612" y="1116376"/>
          <a:ext cx="9567308" cy="520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670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34810" y="208909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Cash flow in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</a:rPr>
              <a:t>InvITs</a:t>
            </a: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 : An illustration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141C1B4-90A5-43F8-A557-60C6248D2864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7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3602619" y="1041591"/>
            <a:ext cx="2807067" cy="59267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4215473" y="1164290"/>
            <a:ext cx="1198819" cy="290671"/>
          </a:xfrm>
          <a:prstGeom prst="rect">
            <a:avLst/>
          </a:prstGeom>
        </p:spPr>
        <p:txBody>
          <a:bodyPr vert="horz" wrap="square" lIns="0" tIns="13540" rIns="0" bIns="0" rtlCol="0">
            <a:spAutoFit/>
          </a:bodyPr>
          <a:lstStyle/>
          <a:p>
            <a:pPr marL="12896">
              <a:spcBef>
                <a:spcPts val="107"/>
              </a:spcBef>
            </a:pPr>
            <a:r>
              <a:rPr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b="1" spc="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</a:t>
            </a:r>
            <a:r>
              <a:rPr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1499640" y="5546528"/>
            <a:ext cx="1491738" cy="59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1774209" y="5745015"/>
            <a:ext cx="685751" cy="259242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sz="1600" b="1" spc="-5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600" b="1" spc="-6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7"/>
          <p:cNvSpPr/>
          <p:nvPr/>
        </p:nvSpPr>
        <p:spPr>
          <a:xfrm>
            <a:off x="4260284" y="5546528"/>
            <a:ext cx="1491738" cy="59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4708092" y="5767446"/>
            <a:ext cx="614536" cy="259242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600" b="1" spc="-7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0"/>
          <p:cNvSpPr/>
          <p:nvPr/>
        </p:nvSpPr>
        <p:spPr>
          <a:xfrm>
            <a:off x="7045105" y="5522393"/>
            <a:ext cx="1491737" cy="5988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3"/>
          <p:cNvSpPr txBox="1"/>
          <p:nvPr/>
        </p:nvSpPr>
        <p:spPr>
          <a:xfrm>
            <a:off x="7356422" y="5745015"/>
            <a:ext cx="743185" cy="259242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sz="1600" b="1" spc="-5" dirty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sz="1600" b="1" spc="-6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4"/>
          <p:cNvGrpSpPr/>
          <p:nvPr/>
        </p:nvGrpSpPr>
        <p:grpSpPr>
          <a:xfrm>
            <a:off x="2248411" y="1563404"/>
            <a:ext cx="5539212" cy="3995635"/>
            <a:chOff x="1932241" y="1431036"/>
            <a:chExt cx="5455285" cy="3935095"/>
          </a:xfrm>
        </p:grpSpPr>
        <p:sp>
          <p:nvSpPr>
            <p:cNvPr id="16" name="object 15"/>
            <p:cNvSpPr/>
            <p:nvPr/>
          </p:nvSpPr>
          <p:spPr>
            <a:xfrm>
              <a:off x="1937004" y="5003038"/>
              <a:ext cx="5445760" cy="358140"/>
            </a:xfrm>
            <a:custGeom>
              <a:avLst/>
              <a:gdLst/>
              <a:ahLst/>
              <a:cxnLst/>
              <a:rect l="l" t="t" r="r" b="b"/>
              <a:pathLst>
                <a:path w="5445759" h="358139">
                  <a:moveTo>
                    <a:pt x="5445379" y="358013"/>
                  </a:moveTo>
                  <a:lnTo>
                    <a:pt x="5445379" y="0"/>
                  </a:lnTo>
                  <a:lnTo>
                    <a:pt x="0" y="0"/>
                  </a:lnTo>
                  <a:lnTo>
                    <a:pt x="0" y="343153"/>
                  </a:lnTo>
                </a:path>
              </a:pathLst>
            </a:custGeom>
            <a:ln w="9143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6"/>
            <p:cNvSpPr/>
            <p:nvPr/>
          </p:nvSpPr>
          <p:spPr>
            <a:xfrm>
              <a:off x="4838827" y="1431035"/>
              <a:ext cx="76835" cy="3564254"/>
            </a:xfrm>
            <a:custGeom>
              <a:avLst/>
              <a:gdLst/>
              <a:ahLst/>
              <a:cxnLst/>
              <a:rect l="l" t="t" r="r" b="b"/>
              <a:pathLst>
                <a:path w="76835" h="3564254">
                  <a:moveTo>
                    <a:pt x="76200" y="76200"/>
                  </a:moveTo>
                  <a:lnTo>
                    <a:pt x="69824" y="63500"/>
                  </a:lnTo>
                  <a:lnTo>
                    <a:pt x="37973" y="0"/>
                  </a:lnTo>
                  <a:lnTo>
                    <a:pt x="0" y="76200"/>
                  </a:lnTo>
                  <a:lnTo>
                    <a:pt x="31635" y="76200"/>
                  </a:lnTo>
                  <a:lnTo>
                    <a:pt x="33401" y="1751076"/>
                  </a:lnTo>
                  <a:lnTo>
                    <a:pt x="46101" y="1751076"/>
                  </a:lnTo>
                  <a:lnTo>
                    <a:pt x="44335" y="76200"/>
                  </a:lnTo>
                  <a:lnTo>
                    <a:pt x="76200" y="76200"/>
                  </a:lnTo>
                  <a:close/>
                </a:path>
                <a:path w="76835" h="3564254">
                  <a:moveTo>
                    <a:pt x="76835" y="2607183"/>
                  </a:moveTo>
                  <a:lnTo>
                    <a:pt x="70446" y="2594737"/>
                  </a:lnTo>
                  <a:lnTo>
                    <a:pt x="37973" y="2531364"/>
                  </a:lnTo>
                  <a:lnTo>
                    <a:pt x="635" y="2607945"/>
                  </a:lnTo>
                  <a:lnTo>
                    <a:pt x="32385" y="2607627"/>
                  </a:lnTo>
                  <a:lnTo>
                    <a:pt x="42672" y="3563874"/>
                  </a:lnTo>
                  <a:lnTo>
                    <a:pt x="55372" y="3563747"/>
                  </a:lnTo>
                  <a:lnTo>
                    <a:pt x="45085" y="2607500"/>
                  </a:lnTo>
                  <a:lnTo>
                    <a:pt x="76835" y="2607183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object 18"/>
          <p:cNvSpPr txBox="1"/>
          <p:nvPr/>
        </p:nvSpPr>
        <p:spPr>
          <a:xfrm>
            <a:off x="5472446" y="4083441"/>
            <a:ext cx="2682901" cy="1076035"/>
          </a:xfrm>
          <a:prstGeom prst="rect">
            <a:avLst/>
          </a:prstGeom>
        </p:spPr>
        <p:txBody>
          <a:bodyPr vert="horz" wrap="square" lIns="0" tIns="90268" rIns="0" bIns="0" rtlCol="0">
            <a:spAutoFit/>
          </a:bodyPr>
          <a:lstStyle/>
          <a:p>
            <a:pPr marL="38042">
              <a:spcBef>
                <a:spcPts val="711"/>
              </a:spcBef>
              <a:buClr>
                <a:srgbClr val="FF0000"/>
              </a:buClr>
              <a:tabLst>
                <a:tab pos="214067" algn="l"/>
              </a:tabLst>
            </a:pPr>
            <a:r>
              <a:rPr lang="en-US"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in the form of :</a:t>
            </a: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Dividend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7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9"/>
          <p:cNvSpPr txBox="1"/>
          <p:nvPr/>
        </p:nvSpPr>
        <p:spPr>
          <a:xfrm>
            <a:off x="5466132" y="1670174"/>
            <a:ext cx="3827993" cy="1958169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87631" marR="5158" indent="-175380">
              <a:lnSpc>
                <a:spcPct val="130000"/>
              </a:lnSpc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Distributed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Unitholders </a:t>
            </a:r>
            <a:endParaRPr lang="en-IN" sz="16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 marR="5158" indent="-175380">
              <a:lnSpc>
                <a:spcPct val="130000"/>
              </a:lnSpc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For tax treatment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the hands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600" spc="-15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Unitholders,</a:t>
            </a:r>
            <a:endParaRPr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/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distributions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divided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Dividend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Return of</a:t>
            </a:r>
            <a:r>
              <a:rPr lang="en-US" sz="1600" spc="-8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735350" y="1580425"/>
            <a:ext cx="280475" cy="3976936"/>
            <a:chOff x="4381500" y="1447800"/>
            <a:chExt cx="276225" cy="3916679"/>
          </a:xfrm>
        </p:grpSpPr>
        <p:sp>
          <p:nvSpPr>
            <p:cNvPr id="23" name="object 23"/>
            <p:cNvSpPr/>
            <p:nvPr/>
          </p:nvSpPr>
          <p:spPr>
            <a:xfrm>
              <a:off x="4381500" y="1447799"/>
              <a:ext cx="94615" cy="3582035"/>
            </a:xfrm>
            <a:custGeom>
              <a:avLst/>
              <a:gdLst/>
              <a:ahLst/>
              <a:cxnLst/>
              <a:rect l="l" t="t" r="r" b="b"/>
              <a:pathLst>
                <a:path w="94614" h="3582035">
                  <a:moveTo>
                    <a:pt x="76200" y="1657985"/>
                  </a:moveTo>
                  <a:lnTo>
                    <a:pt x="44450" y="1657985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1657985"/>
                  </a:lnTo>
                  <a:lnTo>
                    <a:pt x="0" y="1657985"/>
                  </a:lnTo>
                  <a:lnTo>
                    <a:pt x="38100" y="1734185"/>
                  </a:lnTo>
                  <a:lnTo>
                    <a:pt x="69850" y="1670685"/>
                  </a:lnTo>
                  <a:lnTo>
                    <a:pt x="76200" y="1657985"/>
                  </a:lnTo>
                  <a:close/>
                </a:path>
                <a:path w="94614" h="3582035">
                  <a:moveTo>
                    <a:pt x="94488" y="3505327"/>
                  </a:moveTo>
                  <a:lnTo>
                    <a:pt x="62738" y="3505327"/>
                  </a:lnTo>
                  <a:lnTo>
                    <a:pt x="62738" y="2522220"/>
                  </a:lnTo>
                  <a:lnTo>
                    <a:pt x="50038" y="2522220"/>
                  </a:lnTo>
                  <a:lnTo>
                    <a:pt x="50038" y="3505327"/>
                  </a:lnTo>
                  <a:lnTo>
                    <a:pt x="18288" y="3505327"/>
                  </a:lnTo>
                  <a:lnTo>
                    <a:pt x="56388" y="3581527"/>
                  </a:lnTo>
                  <a:lnTo>
                    <a:pt x="88138" y="3518027"/>
                  </a:lnTo>
                  <a:lnTo>
                    <a:pt x="94488" y="3505327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4648200" y="4994147"/>
              <a:ext cx="5080" cy="365760"/>
            </a:xfrm>
            <a:custGeom>
              <a:avLst/>
              <a:gdLst/>
              <a:ahLst/>
              <a:cxnLst/>
              <a:rect l="l" t="t" r="r" b="b"/>
              <a:pathLst>
                <a:path w="5079" h="365760">
                  <a:moveTo>
                    <a:pt x="0" y="0"/>
                  </a:moveTo>
                  <a:lnTo>
                    <a:pt x="4825" y="365759"/>
                  </a:lnTo>
                </a:path>
              </a:pathLst>
            </a:custGeom>
            <a:ln w="9144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181737" y="4356331"/>
            <a:ext cx="3219429" cy="653196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38687" marR="30949" algn="just">
              <a:lnSpc>
                <a:spcPct val="130000"/>
              </a:lnSpc>
              <a:spcBef>
                <a:spcPts val="102"/>
              </a:spcBef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InvIT invests into  SPVs in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form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latin typeface="Arial" panose="020B0604020202020204" pitchFamily="34" charset="0"/>
                <a:cs typeface="Arial" panose="020B0604020202020204" pitchFamily="34" charset="0"/>
              </a:rPr>
              <a:t>and debt</a:t>
            </a:r>
            <a:endParaRPr sz="1600" spc="-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88545" y="2059337"/>
            <a:ext cx="3219430" cy="653196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 marR="5158">
              <a:lnSpc>
                <a:spcPct val="130000"/>
              </a:lnSpc>
              <a:spcBef>
                <a:spcPts val="102"/>
              </a:spcBef>
            </a:pP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make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en-US"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in to </a:t>
            </a:r>
            <a:r>
              <a:rPr lang="en-US"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InvIT</a:t>
            </a:r>
            <a:r>
              <a:rPr lang="en-US"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by subscribing to its units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15473" y="3094536"/>
            <a:ext cx="1581360" cy="1009968"/>
          </a:xfrm>
          <a:prstGeom prst="triangle">
            <a:avLst/>
          </a:prstGeom>
          <a:solidFill>
            <a:schemeClr val="accent1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08091" y="3589653"/>
            <a:ext cx="1169080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IN" b="1" dirty="0" err="1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InvIT</a:t>
            </a:r>
            <a:endParaRPr lang="en-IN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2491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Where can an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</a:rPr>
              <a:t>InvIT</a:t>
            </a: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 invest its funds 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040" y="983250"/>
            <a:ext cx="9281880" cy="527625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</a:rPr>
              <a:t>At </a:t>
            </a:r>
            <a:r>
              <a:rPr lang="en-US" sz="2000" spc="-1" dirty="0">
                <a:solidFill>
                  <a:srgbClr val="000000"/>
                </a:solidFill>
              </a:rPr>
              <a:t>least 80% of the value of a public </a:t>
            </a:r>
            <a:r>
              <a:rPr lang="en-US" sz="2000" spc="-1" dirty="0" err="1">
                <a:solidFill>
                  <a:srgbClr val="000000"/>
                </a:solidFill>
              </a:rPr>
              <a:t>InvIT</a:t>
            </a:r>
            <a:r>
              <a:rPr lang="en-US" sz="2000" spc="-1" dirty="0">
                <a:solidFill>
                  <a:srgbClr val="000000"/>
                </a:solidFill>
              </a:rPr>
              <a:t> to be invested in ‘</a:t>
            </a:r>
            <a:r>
              <a:rPr lang="en-US" sz="2000" b="1" u="sng" spc="-1" dirty="0">
                <a:solidFill>
                  <a:srgbClr val="000000"/>
                </a:solidFill>
              </a:rPr>
              <a:t>completed and </a:t>
            </a:r>
            <a:r>
              <a:rPr lang="en-US" sz="2000" b="1" u="sng" spc="-1" dirty="0" smtClean="0">
                <a:solidFill>
                  <a:srgbClr val="000000"/>
                </a:solidFill>
              </a:rPr>
              <a:t>revenue - generating</a:t>
            </a:r>
            <a:r>
              <a:rPr lang="en-US" sz="2000" spc="-1" dirty="0" smtClean="0">
                <a:solidFill>
                  <a:srgbClr val="000000"/>
                </a:solidFill>
              </a:rPr>
              <a:t>’ infrastructure projects. </a:t>
            </a:r>
            <a:endParaRPr lang="en-US" sz="2000" spc="-1" dirty="0">
              <a:solidFill>
                <a:srgbClr val="000000"/>
              </a:solidFill>
            </a:endParaRPr>
          </a:p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</a:endParaRPr>
          </a:p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</a:rPr>
              <a:t>A </a:t>
            </a:r>
            <a:r>
              <a:rPr lang="en-US" sz="2000" spc="-1" dirty="0">
                <a:solidFill>
                  <a:srgbClr val="000000"/>
                </a:solidFill>
              </a:rPr>
              <a:t>maximum of 20% of the total value of InvITs can be from</a:t>
            </a:r>
            <a:r>
              <a:rPr lang="en-US" sz="2000" spc="-1" dirty="0" smtClean="0">
                <a:solidFill>
                  <a:srgbClr val="000000"/>
                </a:solidFill>
              </a:rPr>
              <a:t>:</a:t>
            </a:r>
          </a:p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1000" spc="-1" dirty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spc="-1" dirty="0">
                <a:solidFill>
                  <a:srgbClr val="000000"/>
                </a:solidFill>
              </a:rPr>
              <a:t>Under construction infrastructure projects </a:t>
            </a:r>
            <a:endParaRPr lang="en-US" sz="2000" spc="-1" dirty="0" smtClean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000" spc="-1" dirty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spc="-1" dirty="0" smtClean="0">
                <a:solidFill>
                  <a:srgbClr val="000000"/>
                </a:solidFill>
              </a:rPr>
              <a:t>Listed </a:t>
            </a:r>
            <a:r>
              <a:rPr lang="en-US" sz="2000" spc="-1" dirty="0">
                <a:solidFill>
                  <a:srgbClr val="000000"/>
                </a:solidFill>
              </a:rPr>
              <a:t>or unlisted debt of the companies in the infrastructure sector (other than debt of </a:t>
            </a:r>
            <a:r>
              <a:rPr lang="en-US" sz="2000" spc="-1" dirty="0" smtClean="0">
                <a:solidFill>
                  <a:srgbClr val="000000"/>
                </a:solidFill>
              </a:rPr>
              <a:t>Holding Company/SPV)</a:t>
            </a: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000" spc="-1" dirty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spc="-1" dirty="0">
                <a:solidFill>
                  <a:srgbClr val="000000"/>
                </a:solidFill>
              </a:rPr>
              <a:t>Equity of listed companies in India generating at least 80% of their income from the infrastructure sector </a:t>
            </a:r>
            <a:endParaRPr lang="en-US" sz="2000" spc="-1" dirty="0" smtClean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000" spc="-1" dirty="0">
              <a:solidFill>
                <a:srgbClr val="000000"/>
              </a:solidFill>
            </a:endParaRPr>
          </a:p>
          <a:p>
            <a:pPr marL="800820" lvl="1" indent="-342900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spc="-1" dirty="0">
                <a:solidFill>
                  <a:srgbClr val="000000"/>
                </a:solidFill>
              </a:rPr>
              <a:t>Government securities, money market instruments, liquid mutual funds or cash equivalents </a:t>
            </a:r>
          </a:p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</a:endParaRPr>
          </a:p>
          <a:p>
            <a:pPr marL="343620" indent="-34290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</a:rPr>
              <a:t>Privately placed InvITs can have any mix of under construction and completed infrastructure projects.</a:t>
            </a:r>
            <a:endParaRPr lang="en-US" sz="2200" spc="-1" dirty="0" smtClean="0">
              <a:solidFill>
                <a:srgbClr val="000000"/>
              </a:solidFill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spc="-1" dirty="0"/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9AEB08A-251B-40FC-BD11-2CC916303B9A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8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040" y="6389460"/>
            <a:ext cx="905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endParaRPr lang="en-IN" sz="1400" dirty="0"/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09734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14C664-C6D5-4F78-9C58-BDBCFEF4D14C}"/>
              </a:ext>
            </a:extLst>
          </p:cNvPr>
          <p:cNvSpPr/>
          <p:nvPr/>
        </p:nvSpPr>
        <p:spPr>
          <a:xfrm>
            <a:off x="479081" y="6089529"/>
            <a:ext cx="8896931" cy="2462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R="27309" algn="ctr" defTabSz="887227">
              <a:lnSpc>
                <a:spcPts val="1235"/>
              </a:lnSpc>
              <a:buSzPct val="120000"/>
              <a:tabLst>
                <a:tab pos="8636406" algn="l"/>
              </a:tabLs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Presence of Risk Controls and Regulatory Systems Leads to Strong Corporate Governance</a:t>
            </a:r>
            <a:endParaRPr lang="en-IN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F0764481-D290-45D0-8FF4-831DC6994EE4}"/>
              </a:ext>
            </a:extLst>
          </p:cNvPr>
          <p:cNvSpPr/>
          <p:nvPr/>
        </p:nvSpPr>
        <p:spPr>
          <a:xfrm>
            <a:off x="3599068" y="2721477"/>
            <a:ext cx="2160000" cy="1604179"/>
          </a:xfrm>
          <a:prstGeom prst="hexagon">
            <a:avLst/>
          </a:prstGeom>
          <a:solidFill>
            <a:schemeClr val="accent4">
              <a:lumMod val="75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2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InvITs</a:t>
            </a:r>
            <a:endParaRPr lang="en-IN" sz="24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52446FAB-CB4A-46EF-8F29-0E7E5160B260}"/>
              </a:ext>
            </a:extLst>
          </p:cNvPr>
          <p:cNvSpPr/>
          <p:nvPr/>
        </p:nvSpPr>
        <p:spPr>
          <a:xfrm>
            <a:off x="1021788" y="1750265"/>
            <a:ext cx="2805275" cy="1744077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1400" b="1" kern="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Holders</a:t>
            </a: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Rights:</a:t>
            </a:r>
          </a:p>
          <a:p>
            <a:pPr marL="39782" algn="ctr" defTabSz="806867">
              <a:spcBef>
                <a:spcPts val="291"/>
              </a:spcBef>
              <a:buClr>
                <a:schemeClr val="accent1">
                  <a:lumMod val="75000"/>
                </a:schemeClr>
              </a:buClr>
              <a:tabLst>
                <a:tab pos="192751" algn="l"/>
              </a:tabLst>
            </a:pPr>
            <a:r>
              <a:rPr lang="en-IN" sz="1400" spc="-4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To vote on matters related to a) material acquisition/borrowing; b)appointment/change of IM; c) induction/exit of a </a:t>
            </a:r>
            <a:r>
              <a:rPr lang="en-IN" sz="1400" spc="-4" dirty="0" smtClean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Sponsor</a:t>
            </a:r>
            <a:endParaRPr lang="en-IN" sz="1400" spc="-4" dirty="0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C6EA71A8-7975-4FF5-A29A-5CC12F7C1DDE}"/>
              </a:ext>
            </a:extLst>
          </p:cNvPr>
          <p:cNvSpPr/>
          <p:nvPr/>
        </p:nvSpPr>
        <p:spPr>
          <a:xfrm>
            <a:off x="3547071" y="909544"/>
            <a:ext cx="2292637" cy="1681441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endParaRPr lang="en-IN" sz="1059" b="1" kern="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77D15F96-935F-42DC-8BE4-AD06396FF6F0}"/>
              </a:ext>
            </a:extLst>
          </p:cNvPr>
          <p:cNvSpPr/>
          <p:nvPr/>
        </p:nvSpPr>
        <p:spPr>
          <a:xfrm>
            <a:off x="5531072" y="1877490"/>
            <a:ext cx="2567907" cy="1588235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Distribution: </a:t>
            </a:r>
          </a:p>
          <a:p>
            <a:pPr algn="ctr" defTabSz="806854">
              <a:defRPr/>
            </a:pPr>
            <a:r>
              <a:rPr lang="en-US" sz="1400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 of the net distributable  cash flow must be distributed to unitholders</a:t>
            </a: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20B7FFE0-FCC7-4963-A015-816BC44F81BF}"/>
              </a:ext>
            </a:extLst>
          </p:cNvPr>
          <p:cNvSpPr/>
          <p:nvPr/>
        </p:nvSpPr>
        <p:spPr>
          <a:xfrm>
            <a:off x="5507127" y="3564061"/>
            <a:ext cx="2650681" cy="1708711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Corporate Governance :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trustee &amp; valuers, &gt;=50% independent directors, </a:t>
            </a:r>
            <a:r>
              <a:rPr lang="en-IN" sz="1400" dirty="0">
                <a:solidFill>
                  <a:srgbClr val="2C2C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disclosure and rating requirements</a:t>
            </a:r>
            <a:endParaRPr lang="en-IN" sz="1400" b="1" kern="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BDF96DAD-F0FB-4131-B04C-D4C77D2C5B8C}"/>
              </a:ext>
            </a:extLst>
          </p:cNvPr>
          <p:cNvSpPr/>
          <p:nvPr/>
        </p:nvSpPr>
        <p:spPr>
          <a:xfrm>
            <a:off x="3575122" y="4466096"/>
            <a:ext cx="2160000" cy="1588235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Efficiency:</a:t>
            </a:r>
          </a:p>
          <a:p>
            <a:pPr algn="ctr" defTabSz="806854">
              <a:defRPr/>
            </a:pPr>
            <a:r>
              <a:rPr lang="en-US" sz="1400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Trusts have pass-through  structures, i.e., </a:t>
            </a:r>
            <a:r>
              <a:rPr lang="en-US" sz="1400" kern="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400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not taxed</a:t>
            </a: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8609CDD1-7D79-4FC5-A329-E056540D64D7}"/>
              </a:ext>
            </a:extLst>
          </p:cNvPr>
          <p:cNvSpPr/>
          <p:nvPr/>
        </p:nvSpPr>
        <p:spPr>
          <a:xfrm>
            <a:off x="1144618" y="3603464"/>
            <a:ext cx="2682445" cy="1623433"/>
          </a:xfrm>
          <a:prstGeom prst="hexagon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defTabSz="806854">
              <a:defRPr/>
            </a:pPr>
            <a:r>
              <a:rPr lang="en-US" sz="14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Leverage Management:</a:t>
            </a:r>
          </a:p>
          <a:p>
            <a:pPr algn="ctr" defTabSz="806854">
              <a:defRPr/>
            </a:pPr>
            <a:r>
              <a:rPr lang="en-US" sz="1400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borrowing capped at 70% of AUM (if it is rated AAA)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81052B-317A-4170-875E-D5402CCCE859}"/>
              </a:ext>
            </a:extLst>
          </p:cNvPr>
          <p:cNvSpPr txBox="1"/>
          <p:nvPr/>
        </p:nvSpPr>
        <p:spPr>
          <a:xfrm>
            <a:off x="3738546" y="990167"/>
            <a:ext cx="1909689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06854">
              <a:defRPr/>
            </a:pPr>
            <a:r>
              <a:rPr lang="en-US" sz="1300" b="1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Asset Class:</a:t>
            </a:r>
          </a:p>
          <a:p>
            <a:pPr algn="ctr" defTabSz="806854">
              <a:defRPr/>
            </a:pPr>
            <a:r>
              <a:rPr lang="en-US" sz="1300" kern="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Predominantly completed Infra Assets with &gt;=80% of the value of the InvIT from revenue-generating infrastructure projects</a:t>
            </a:r>
            <a:endParaRPr lang="en-IN" sz="1300" kern="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5122245B-F67D-4D92-8170-796E000E8EE6}"/>
              </a:ext>
            </a:extLst>
          </p:cNvPr>
          <p:cNvSpPr txBox="1">
            <a:spLocks/>
          </p:cNvSpPr>
          <p:nvPr/>
        </p:nvSpPr>
        <p:spPr>
          <a:xfrm>
            <a:off x="880570" y="162680"/>
            <a:ext cx="6980730" cy="442376"/>
          </a:xfrm>
          <a:prstGeom prst="rect">
            <a:avLst/>
          </a:prstGeom>
        </p:spPr>
        <p:txBody>
          <a:bodyPr vert="horz" wrap="square" lIns="0" tIns="11378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1019175" rtl="0" eaLnBrk="1" fontAlgn="base" hangingPunct="1">
              <a:spcBef>
                <a:spcPct val="0"/>
              </a:spcBef>
              <a:spcAft>
                <a:spcPct val="0"/>
              </a:spcAft>
              <a:defRPr sz="3000" b="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1019175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1379" algn="ctr">
              <a:spcBef>
                <a:spcPts val="90"/>
              </a:spcBef>
            </a:pPr>
            <a:r>
              <a:rPr lang="en-US" sz="2800" b="1" spc="-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Key Features of InvITs</a:t>
            </a:r>
          </a:p>
        </p:txBody>
      </p:sp>
      <p:sp>
        <p:nvSpPr>
          <p:cNvPr id="23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2007E329-024E-46F7-B829-691C1D6BF4D9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9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24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1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TitleOnl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lassify>
  <SNO>1</SNO>
  <KDate>2020-06-05 14:41:58</KDate>
  <Classification>SEBI-INTERNAL</Classification>
  <HostName>MUM0111392A</HostName>
  <Domain_User>SEBINT/1392</Domain_User>
  <IPAdd>10.88.98.23</IPAdd>
  <FilePath>C:\Users\1392\Downloads\PPT for webinar May 30 2020 (1).pptx</FilePath>
  <KID>E4B97AF59085637269649180931804</KID>
  <UniqueName/>
  <Suggested/>
  <Justification/>
</Klassify>
</file>

<file path=customXml/itemProps1.xml><?xml version="1.0" encoding="utf-8"?>
<ds:datastoreItem xmlns:ds="http://schemas.openxmlformats.org/officeDocument/2006/customXml" ds:itemID="{14C044F2-5146-49E2-A5CC-AE0B4F587A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10709</TotalTime>
  <Words>1540</Words>
  <Application>Microsoft Office PowerPoint</Application>
  <PresentationFormat>A4 Paper (210x297 mm)</PresentationFormat>
  <Paragraphs>312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Algerian</vt:lpstr>
      <vt:lpstr>Arial</vt:lpstr>
      <vt:lpstr>Book Antiqua</vt:lpstr>
      <vt:lpstr>Calibri</vt:lpstr>
      <vt:lpstr>DejaVu Sans</vt:lpstr>
      <vt:lpstr>Footlight MT Light</vt:lpstr>
      <vt:lpstr>Symbol</vt:lpstr>
      <vt:lpstr>Times New Roman</vt:lpstr>
      <vt:lpstr>Wingdings</vt:lpstr>
      <vt:lpstr>Wingdings 2</vt:lpstr>
      <vt:lpstr>Wingdings 3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</dc:creator>
  <dc:description/>
  <cp:lastModifiedBy>DHARMAPPA N BAGALI</cp:lastModifiedBy>
  <cp:revision>433</cp:revision>
  <cp:lastPrinted>2021-12-10T04:54:39Z</cp:lastPrinted>
  <dcterms:modified xsi:type="dcterms:W3CDTF">2021-12-10T04:54:40Z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Paper (210x297 mm)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  <property fmtid="{D5CDD505-2E9C-101B-9397-08002B2CF9AE}" pid="12" name="Classification">
    <vt:lpwstr>SEBI-INTERNAL</vt:lpwstr>
  </property>
  <property fmtid="{D5CDD505-2E9C-101B-9397-08002B2CF9AE}" pid="13" name="Rules">
    <vt:lpwstr/>
  </property>
  <property fmtid="{D5CDD505-2E9C-101B-9397-08002B2CF9AE}" pid="14" name="KID">
    <vt:lpwstr>E4B97AF59085637269649180931804</vt:lpwstr>
  </property>
</Properties>
</file>